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70" r:id="rId5"/>
    <p:sldId id="271" r:id="rId6"/>
    <p:sldId id="259" r:id="rId7"/>
    <p:sldId id="306" r:id="rId8"/>
    <p:sldId id="273" r:id="rId9"/>
    <p:sldId id="284" r:id="rId10"/>
    <p:sldId id="285" r:id="rId11"/>
    <p:sldId id="286" r:id="rId12"/>
    <p:sldId id="287" r:id="rId13"/>
    <p:sldId id="288" r:id="rId14"/>
    <p:sldId id="289" r:id="rId15"/>
    <p:sldId id="293" r:id="rId16"/>
    <p:sldId id="290" r:id="rId17"/>
    <p:sldId id="291" r:id="rId18"/>
    <p:sldId id="294" r:id="rId19"/>
    <p:sldId id="292" r:id="rId20"/>
    <p:sldId id="295" r:id="rId21"/>
    <p:sldId id="296" r:id="rId22"/>
    <p:sldId id="297" r:id="rId23"/>
    <p:sldId id="310" r:id="rId24"/>
    <p:sldId id="298" r:id="rId25"/>
    <p:sldId id="308" r:id="rId26"/>
    <p:sldId id="299" r:id="rId27"/>
    <p:sldId id="300" r:id="rId28"/>
    <p:sldId id="301" r:id="rId29"/>
    <p:sldId id="312" r:id="rId30"/>
    <p:sldId id="311" r:id="rId31"/>
    <p:sldId id="302" r:id="rId32"/>
    <p:sldId id="303" r:id="rId33"/>
    <p:sldId id="309" r:id="rId34"/>
    <p:sldId id="304" r:id="rId35"/>
    <p:sldId id="305" r:id="rId36"/>
    <p:sldId id="269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2F2F2"/>
    <a:srgbClr val="ED4964"/>
    <a:srgbClr val="C61567"/>
    <a:srgbClr val="C6500D"/>
    <a:srgbClr val="FFD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/>
    <p:restoredTop sz="94728"/>
  </p:normalViewPr>
  <p:slideViewPr>
    <p:cSldViewPr>
      <p:cViewPr>
        <p:scale>
          <a:sx n="75" d="100"/>
          <a:sy n="75" d="100"/>
        </p:scale>
        <p:origin x="27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2B821-C446-0E48-9018-A52CB95A909C}" type="datetimeFigureOut">
              <a:rPr kumimoji="1" lang="ko-Kore-KR" altLang="en-US" smtClean="0"/>
              <a:t>2020. 8. 24.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F102D-032C-8B4D-B4B2-2C545DACAB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514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5028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261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58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281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552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544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660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1890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4961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3830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691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42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00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90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8587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881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7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3725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830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86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29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52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705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732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928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F102D-032C-8B4D-B4B2-2C545DACAB4F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7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unjicious/skip_vchain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4932" y="945039"/>
            <a:ext cx="6884421" cy="8395636"/>
            <a:chOff x="5614932" y="945039"/>
            <a:chExt cx="6884421" cy="8395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15" y="-2805521"/>
              <a:ext cx="13768843" cy="167912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4932" y="945039"/>
              <a:ext cx="6884421" cy="8395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4863" y="4000500"/>
            <a:ext cx="3836231" cy="27276"/>
            <a:chOff x="7345568" y="4516351"/>
            <a:chExt cx="3836231" cy="272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568" y="4516351"/>
              <a:ext cx="3836231" cy="2727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637C25-05CF-4D4F-B4B9-24CA42EE62FB}"/>
              </a:ext>
            </a:extLst>
          </p:cNvPr>
          <p:cNvSpPr txBox="1"/>
          <p:nvPr/>
        </p:nvSpPr>
        <p:spPr>
          <a:xfrm>
            <a:off x="7772400" y="4142810"/>
            <a:ext cx="5045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PORTFOLIO</a:t>
            </a:r>
            <a:endParaRPr kumimoji="1" lang="ko-Kore-KR" alt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536C4-9934-D647-B0E5-C0006ED54B2A}"/>
              </a:ext>
            </a:extLst>
          </p:cNvPr>
          <p:cNvSpPr txBox="1"/>
          <p:nvPr/>
        </p:nvSpPr>
        <p:spPr>
          <a:xfrm>
            <a:off x="6724636" y="2562027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0" b="1" dirty="0" err="1"/>
              <a:t>Afreeca</a:t>
            </a:r>
            <a:r>
              <a:rPr kumimoji="1" lang="en-US" altLang="ko-Kore-KR" sz="8000" b="1" dirty="0"/>
              <a:t> TV</a:t>
            </a:r>
            <a:endParaRPr kumimoji="1" lang="ko-Kore-KR" altLang="en-US" sz="8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578CE-0E6D-764C-9656-EBF25498E4F9}"/>
              </a:ext>
            </a:extLst>
          </p:cNvPr>
          <p:cNvSpPr txBox="1"/>
          <p:nvPr/>
        </p:nvSpPr>
        <p:spPr>
          <a:xfrm>
            <a:off x="8193094" y="757664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/>
              <a:t>KIM LEE JU</a:t>
            </a:r>
            <a:endParaRPr kumimoji="1" lang="ko-Kore-KR" altLang="en-US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B53503-59D9-AD49-A70A-DE193201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2" y="4617373"/>
            <a:ext cx="7724205" cy="4460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792465-F3F8-4342-AFF1-3EF5C19B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476" y="2639759"/>
            <a:ext cx="6990398" cy="2676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A1BB46-D7F7-9749-A6AD-F8243DA3D7EA}"/>
              </a:ext>
            </a:extLst>
          </p:cNvPr>
          <p:cNvSpPr txBox="1"/>
          <p:nvPr/>
        </p:nvSpPr>
        <p:spPr>
          <a:xfrm>
            <a:off x="9445892" y="6636998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(1)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Key</a:t>
            </a:r>
            <a:r>
              <a:rPr kumimoji="1" lang="ko-KR" altLang="en-US" sz="2000" b="1" dirty="0"/>
              <a:t>의 </a:t>
            </a:r>
            <a:r>
              <a:rPr kumimoji="1" lang="ko-KR" altLang="en-US" sz="2000" b="1" dirty="0" err="1"/>
              <a:t>수정시</a:t>
            </a:r>
            <a:r>
              <a:rPr kumimoji="1" lang="ko-KR" altLang="en-US" sz="2000" b="1" dirty="0"/>
              <a:t>  </a:t>
            </a:r>
            <a:r>
              <a:rPr kumimoji="1" lang="en-US" altLang="ko-KR" sz="2000" b="1" dirty="0" err="1"/>
              <a:t>SkipList</a:t>
            </a:r>
            <a:r>
              <a:rPr kumimoji="1" lang="ko-KR" altLang="en-US" sz="2000" b="1" dirty="0"/>
              <a:t>의 세로에 노드가 생깁니다</a:t>
            </a:r>
            <a:r>
              <a:rPr kumimoji="1" lang="en-US" altLang="ko-KR" sz="2000" b="1" dirty="0"/>
              <a:t>.</a:t>
            </a:r>
          </a:p>
          <a:p>
            <a:endParaRPr kumimoji="1" lang="en-US" altLang="ko-KR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2000" dirty="0"/>
              <a:t>탐색 속도의 영향을 주는 </a:t>
            </a:r>
            <a:r>
              <a:rPr kumimoji="1" lang="en-US" altLang="ko-KR" sz="2000" dirty="0" err="1"/>
              <a:t>Skiplist</a:t>
            </a:r>
            <a:r>
              <a:rPr kumimoji="1" lang="ko-KR" altLang="en-US" sz="2000" dirty="0"/>
              <a:t>의 가로 크기가 </a:t>
            </a:r>
            <a:endParaRPr kumimoji="1" lang="en-US" altLang="ko-KR" sz="2000" dirty="0"/>
          </a:p>
          <a:p>
            <a:r>
              <a:rPr kumimoji="1" lang="ko-KR" altLang="en-US" sz="2000" dirty="0"/>
              <a:t>줄어 들어 </a:t>
            </a:r>
            <a:r>
              <a:rPr kumimoji="1" lang="ko-KR" altLang="en-US" sz="2000" b="1" dirty="0"/>
              <a:t>탐색 속도가 증진</a:t>
            </a:r>
            <a:r>
              <a:rPr kumimoji="1" lang="ko-KR" altLang="en-US" sz="2000" dirty="0"/>
              <a:t>하였습니다</a:t>
            </a:r>
            <a:r>
              <a:rPr kumimoji="1" lang="en-US" altLang="ko-KR" sz="2000" b="1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b="1" dirty="0"/>
              <a:t>(2)</a:t>
            </a:r>
            <a:r>
              <a:rPr kumimoji="1" lang="ko-KR" altLang="en-US" sz="2000" b="1" dirty="0"/>
              <a:t> 항상 유니크 한 </a:t>
            </a:r>
            <a:r>
              <a:rPr kumimoji="1" lang="en-US" altLang="ko-KR" sz="2000" b="1" dirty="0"/>
              <a:t>Key</a:t>
            </a:r>
            <a:r>
              <a:rPr kumimoji="1" lang="ko-KR" altLang="en-US" sz="2000" b="1" dirty="0"/>
              <a:t>만을 가집니다</a:t>
            </a:r>
            <a:r>
              <a:rPr kumimoji="1" lang="en-US" altLang="ko-KR" sz="2000" b="1" dirty="0"/>
              <a:t>.</a:t>
            </a:r>
          </a:p>
          <a:p>
            <a:endParaRPr kumimoji="1" lang="en-US" altLang="ko-KR" sz="2000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2000" dirty="0"/>
              <a:t>Key</a:t>
            </a:r>
            <a:r>
              <a:rPr kumimoji="1" lang="ko-KR" altLang="en-US" sz="2000" dirty="0"/>
              <a:t>가 항상 최신이므로  </a:t>
            </a:r>
            <a:r>
              <a:rPr kumimoji="1" lang="ko-KR" altLang="en-US" sz="2000" b="1" dirty="0"/>
              <a:t>탐색 속도가 증진</a:t>
            </a:r>
            <a:r>
              <a:rPr kumimoji="1" lang="ko-KR" altLang="en-US" sz="2000" dirty="0"/>
              <a:t>하였습니다</a:t>
            </a:r>
            <a:r>
              <a:rPr kumimoji="1" lang="en-US" altLang="ko-KR" sz="2000" b="1" dirty="0"/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2000" dirty="0"/>
              <a:t>중복된 </a:t>
            </a:r>
            <a:r>
              <a:rPr kumimoji="1" lang="en-US" altLang="ko-KR" sz="2000" dirty="0"/>
              <a:t>Key</a:t>
            </a:r>
            <a:r>
              <a:rPr kumimoji="1" lang="ko-KR" altLang="en-US" sz="2000" dirty="0"/>
              <a:t>가 없으므로 </a:t>
            </a:r>
            <a:r>
              <a:rPr kumimoji="1" lang="ko-KR" altLang="en-US" sz="2000" b="1" dirty="0"/>
              <a:t>범위 탐색 속도가 증진</a:t>
            </a:r>
            <a:r>
              <a:rPr kumimoji="1" lang="ko-KR" altLang="en-US" sz="2000" dirty="0"/>
              <a:t>하였습니다</a:t>
            </a:r>
            <a:r>
              <a:rPr kumimoji="1" lang="en-US" altLang="ko-KR" sz="2000" b="1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3383-4026-4A49-A6B3-4C945589F0B6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2-1.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JellyFishDB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5DB5D8-8A72-7A48-B6EB-82B8C6337C38}"/>
              </a:ext>
            </a:extLst>
          </p:cNvPr>
          <p:cNvSpPr txBox="1"/>
          <p:nvPr/>
        </p:nvSpPr>
        <p:spPr>
          <a:xfrm>
            <a:off x="3256097" y="914440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b="1" dirty="0"/>
              <a:t>&lt; </a:t>
            </a:r>
            <a:r>
              <a:rPr lang="en" altLang="ko-Kore-KR" sz="2400" b="1" dirty="0" err="1"/>
              <a:t>JellyFish</a:t>
            </a:r>
            <a:r>
              <a:rPr lang="en-US" altLang="ko-Kore-KR" sz="2400" b="1" dirty="0"/>
              <a:t>DB</a:t>
            </a:r>
            <a:r>
              <a:rPr lang="ko-KR" altLang="en-US" sz="2400" b="1" dirty="0"/>
              <a:t>의 아키텍처</a:t>
            </a:r>
            <a:r>
              <a:rPr lang="en-US" altLang="ko-KR" sz="2400" b="1" dirty="0"/>
              <a:t>&gt;</a:t>
            </a:r>
            <a:r>
              <a:rPr lang="en" altLang="ko-Kore-KR" sz="24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BF1EF1-8BBD-1A4D-A5BC-7115FE302F95}"/>
              </a:ext>
            </a:extLst>
          </p:cNvPr>
          <p:cNvSpPr txBox="1"/>
          <p:nvPr/>
        </p:nvSpPr>
        <p:spPr>
          <a:xfrm>
            <a:off x="10972800" y="542925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b="1" dirty="0"/>
              <a:t>&lt; </a:t>
            </a:r>
            <a:r>
              <a:rPr lang="en-US" altLang="ko-Kore-KR" sz="2400" b="1" dirty="0" err="1"/>
              <a:t>Skiplist</a:t>
            </a:r>
            <a:r>
              <a:rPr lang="ko-KR" altLang="en-US" sz="2400" b="1" dirty="0"/>
              <a:t> 실험 비교 </a:t>
            </a:r>
            <a:r>
              <a:rPr lang="ko-KR" altLang="en-US" sz="2400" b="1" dirty="0" err="1"/>
              <a:t>대상군</a:t>
            </a:r>
            <a:r>
              <a:rPr lang="en-US" altLang="ko-KR" sz="2400" b="1" dirty="0"/>
              <a:t>&gt;</a:t>
            </a:r>
            <a:r>
              <a:rPr lang="en" altLang="ko-Kore-KR" sz="2400" b="1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DDABB-CED1-0C4E-B715-647686E2ADF2}"/>
              </a:ext>
            </a:extLst>
          </p:cNvPr>
          <p:cNvSpPr txBox="1"/>
          <p:nvPr/>
        </p:nvSpPr>
        <p:spPr>
          <a:xfrm>
            <a:off x="1447800" y="2931622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800" b="1" dirty="0" err="1"/>
              <a:t>Usenix</a:t>
            </a:r>
            <a:r>
              <a:rPr kumimoji="1" lang="en-US" altLang="ko-KR" sz="2800" b="1" dirty="0"/>
              <a:t> Fast (2020)</a:t>
            </a:r>
            <a:r>
              <a:rPr kumimoji="1" lang="ko-KR" altLang="en-US" sz="2800" b="1" dirty="0"/>
              <a:t> 제출 </a:t>
            </a:r>
            <a:r>
              <a:rPr kumimoji="1" lang="en-US" altLang="ko-KR" sz="2800" b="1" dirty="0"/>
              <a:t>(reject)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2800" b="1" dirty="0" err="1"/>
              <a:t>Usenix</a:t>
            </a:r>
            <a:r>
              <a:rPr kumimoji="1" lang="en-US" altLang="ko-Kore-KR" sz="2800" b="1" dirty="0"/>
              <a:t> </a:t>
            </a:r>
            <a:r>
              <a:rPr kumimoji="1" lang="en-US" altLang="ko-Kore-KR" sz="2800" b="1" dirty="0" err="1"/>
              <a:t>MiddleWare</a:t>
            </a:r>
            <a:r>
              <a:rPr kumimoji="1" lang="en-US" altLang="ko-Kore-KR" sz="2800" b="1" dirty="0"/>
              <a:t>(2020) </a:t>
            </a:r>
            <a:r>
              <a:rPr kumimoji="1" lang="ko-KR" altLang="en-US" sz="2800" b="1" dirty="0"/>
              <a:t>제출 </a:t>
            </a:r>
            <a:r>
              <a:rPr kumimoji="1" lang="en-US" altLang="ko-KR" sz="2800" b="1" dirty="0"/>
              <a:t>(accept)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4779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3383-4026-4A49-A6B3-4C945589F0B6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2-1.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JellyFishDB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의 성능분석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236E673-AC5C-B041-9B59-46DD4D15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8" y="3250661"/>
            <a:ext cx="7988422" cy="507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6697ED-D107-FE4C-93BA-6091E0BC9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71" y="3389755"/>
            <a:ext cx="7634924" cy="5074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947B29-338D-A94F-8A88-6B72CA7F7843}"/>
              </a:ext>
            </a:extLst>
          </p:cNvPr>
          <p:cNvSpPr txBox="1"/>
          <p:nvPr/>
        </p:nvSpPr>
        <p:spPr>
          <a:xfrm>
            <a:off x="1695251" y="8465819"/>
            <a:ext cx="7069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&lt;</a:t>
            </a:r>
            <a:r>
              <a:rPr kumimoji="1" lang="en-US" altLang="ko-Kore-KR" sz="2800" b="1" dirty="0"/>
              <a:t>Micro benchmark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Get</a:t>
            </a:r>
            <a:r>
              <a:rPr kumimoji="1" lang="ko-KR" altLang="en-US" sz="2800" b="1" dirty="0"/>
              <a:t> </a:t>
            </a:r>
            <a:r>
              <a:rPr kumimoji="1" lang="ko-Kore-KR" altLang="en-US" sz="2800" b="1" dirty="0"/>
              <a:t>성능</a:t>
            </a:r>
            <a:r>
              <a:rPr kumimoji="1" lang="ko-KR" altLang="en-US" sz="2800" b="1" dirty="0"/>
              <a:t> 비교 그래프</a:t>
            </a:r>
            <a:r>
              <a:rPr kumimoji="1" lang="en-US" altLang="ko-KR" sz="2800" b="1" dirty="0"/>
              <a:t>&gt;</a:t>
            </a:r>
            <a:endParaRPr kumimoji="1" lang="ko-Kore-KR" altLang="en-US" sz="28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A5AAFC-792E-1942-A9F6-87084F25FBE0}"/>
              </a:ext>
            </a:extLst>
          </p:cNvPr>
          <p:cNvSpPr/>
          <p:nvPr/>
        </p:nvSpPr>
        <p:spPr>
          <a:xfrm>
            <a:off x="9759780" y="8463762"/>
            <a:ext cx="69521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/>
              <a:t>&lt;</a:t>
            </a:r>
            <a:r>
              <a:rPr kumimoji="1" lang="en-US" altLang="ko-Kore-KR" sz="2800" b="1" dirty="0"/>
              <a:t>Micro benchmark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Scan</a:t>
            </a:r>
            <a:r>
              <a:rPr kumimoji="1" lang="ko-KR" altLang="en-US" sz="2800" b="1" dirty="0"/>
              <a:t> </a:t>
            </a:r>
            <a:r>
              <a:rPr kumimoji="1" lang="ko-Kore-KR" altLang="en-US" sz="2800" b="1" dirty="0"/>
              <a:t>성능</a:t>
            </a:r>
            <a:r>
              <a:rPr kumimoji="1" lang="ko-KR" altLang="en-US" sz="2800" b="1" dirty="0"/>
              <a:t> 비교 그래프</a:t>
            </a:r>
            <a:r>
              <a:rPr kumimoji="1" lang="en-US" altLang="ko-KR" sz="2800" b="1" dirty="0"/>
              <a:t>&gt;</a:t>
            </a:r>
            <a:endParaRPr kumimoji="1" lang="ko-Kore-KR" altLang="en-US" sz="2800" b="1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58347DDD-D11B-4341-9C88-C8A7DBF6B7D3}"/>
              </a:ext>
            </a:extLst>
          </p:cNvPr>
          <p:cNvSpPr/>
          <p:nvPr/>
        </p:nvSpPr>
        <p:spPr>
          <a:xfrm>
            <a:off x="2057401" y="5103683"/>
            <a:ext cx="1562106" cy="291314"/>
          </a:xfrm>
          <a:prstGeom prst="frame">
            <a:avLst>
              <a:gd name="adj1" fmla="val 154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35B3C063-E4CA-774D-8966-6FC722FC5484}"/>
              </a:ext>
            </a:extLst>
          </p:cNvPr>
          <p:cNvSpPr/>
          <p:nvPr/>
        </p:nvSpPr>
        <p:spPr>
          <a:xfrm>
            <a:off x="10172700" y="5080786"/>
            <a:ext cx="1638300" cy="367513"/>
          </a:xfrm>
          <a:prstGeom prst="frame">
            <a:avLst>
              <a:gd name="adj1" fmla="val 154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7A42A-97B2-E745-ACDF-CFF221790ECC}"/>
              </a:ext>
            </a:extLst>
          </p:cNvPr>
          <p:cNvSpPr txBox="1"/>
          <p:nvPr/>
        </p:nvSpPr>
        <p:spPr>
          <a:xfrm>
            <a:off x="5105400" y="8701029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&lt;</a:t>
            </a:r>
            <a:r>
              <a:rPr kumimoji="1" lang="en-US" altLang="ko-Kore-KR" sz="3200" b="1" dirty="0"/>
              <a:t>Real Workloads ( YCSB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)</a:t>
            </a:r>
            <a:r>
              <a:rPr kumimoji="1" lang="ko-KR" altLang="en-US" sz="3200" b="1" dirty="0"/>
              <a:t> 성능 비교 그래프</a:t>
            </a:r>
            <a:r>
              <a:rPr kumimoji="1" lang="en-US" altLang="ko-KR" sz="3200" b="1" dirty="0"/>
              <a:t>&gt;</a:t>
            </a:r>
            <a:endParaRPr kumimoji="1" lang="ko-Kore-KR" altLang="en-US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81DE5-0B57-F64D-8524-35F472508184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2-1.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JellyFishDB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의 성능분석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5A9620-CD03-9541-B455-B3B8ED33087C}"/>
              </a:ext>
            </a:extLst>
          </p:cNvPr>
          <p:cNvGrpSpPr/>
          <p:nvPr/>
        </p:nvGrpSpPr>
        <p:grpSpPr>
          <a:xfrm>
            <a:off x="1066734" y="2962500"/>
            <a:ext cx="15402726" cy="5853600"/>
            <a:chOff x="1039906" y="2957217"/>
            <a:chExt cx="15402726" cy="58536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AB5C896-AB1B-0F46-8899-1D6C6568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906" y="2957217"/>
              <a:ext cx="15402726" cy="5853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7BF5BEB7-D09A-5644-8EA5-E06842DE13F5}"/>
                </a:ext>
              </a:extLst>
            </p:cNvPr>
            <p:cNvSpPr/>
            <p:nvPr/>
          </p:nvSpPr>
          <p:spPr>
            <a:xfrm>
              <a:off x="4513822" y="3443076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10EE81F4-3AB7-FB4F-870A-A4B53956977D}"/>
                </a:ext>
              </a:extLst>
            </p:cNvPr>
            <p:cNvSpPr/>
            <p:nvPr/>
          </p:nvSpPr>
          <p:spPr>
            <a:xfrm>
              <a:off x="14478000" y="3467597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C7C14538-3F78-2743-8674-13E3E706B467}"/>
                </a:ext>
              </a:extLst>
            </p:cNvPr>
            <p:cNvSpPr/>
            <p:nvPr/>
          </p:nvSpPr>
          <p:spPr>
            <a:xfrm>
              <a:off x="9500713" y="3443077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액자 33">
              <a:extLst>
                <a:ext uri="{FF2B5EF4-FFF2-40B4-BE49-F238E27FC236}">
                  <a16:creationId xmlns:a16="http://schemas.microsoft.com/office/drawing/2014/main" id="{145E2535-B61E-884B-983B-23543047D401}"/>
                </a:ext>
              </a:extLst>
            </p:cNvPr>
            <p:cNvSpPr/>
            <p:nvPr/>
          </p:nvSpPr>
          <p:spPr>
            <a:xfrm>
              <a:off x="14478000" y="6362700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액자 34">
              <a:extLst>
                <a:ext uri="{FF2B5EF4-FFF2-40B4-BE49-F238E27FC236}">
                  <a16:creationId xmlns:a16="http://schemas.microsoft.com/office/drawing/2014/main" id="{7B321878-C794-D442-9466-1A94E7608A9D}"/>
                </a:ext>
              </a:extLst>
            </p:cNvPr>
            <p:cNvSpPr/>
            <p:nvPr/>
          </p:nvSpPr>
          <p:spPr>
            <a:xfrm>
              <a:off x="9525825" y="6362700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액자 35">
              <a:extLst>
                <a:ext uri="{FF2B5EF4-FFF2-40B4-BE49-F238E27FC236}">
                  <a16:creationId xmlns:a16="http://schemas.microsoft.com/office/drawing/2014/main" id="{DD361E49-F821-C34C-BF35-0CDF9B4E9933}"/>
                </a:ext>
              </a:extLst>
            </p:cNvPr>
            <p:cNvSpPr/>
            <p:nvPr/>
          </p:nvSpPr>
          <p:spPr>
            <a:xfrm>
              <a:off x="4513822" y="6362700"/>
              <a:ext cx="609586" cy="1793283"/>
            </a:xfrm>
            <a:prstGeom prst="frame">
              <a:avLst>
                <a:gd name="adj1" fmla="val 87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4A98B-4A99-164A-A9CA-DB473F4B0D2E}"/>
              </a:ext>
            </a:extLst>
          </p:cNvPr>
          <p:cNvSpPr/>
          <p:nvPr/>
        </p:nvSpPr>
        <p:spPr>
          <a:xfrm>
            <a:off x="2507851" y="9286999"/>
            <a:ext cx="126626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u="sng" dirty="0">
                <a:solidFill>
                  <a:schemeClr val="accent6">
                    <a:lumMod val="75000"/>
                  </a:schemeClr>
                </a:solidFill>
              </a:rPr>
              <a:t>저의 최장기 프로젝트로써 한번 </a:t>
            </a:r>
            <a:r>
              <a:rPr kumimoji="1" lang="en-US" altLang="ko-KR" sz="2000" u="sng" dirty="0">
                <a:solidFill>
                  <a:schemeClr val="accent6">
                    <a:lumMod val="75000"/>
                  </a:schemeClr>
                </a:solidFill>
              </a:rPr>
              <a:t>reject </a:t>
            </a:r>
            <a:r>
              <a:rPr kumimoji="1" lang="ko-KR" altLang="en-US" sz="2000" u="sng" dirty="0">
                <a:solidFill>
                  <a:schemeClr val="accent6">
                    <a:lumMod val="75000"/>
                  </a:schemeClr>
                </a:solidFill>
              </a:rPr>
              <a:t>되어 힘들었으나 포기 하지 않고 수정하여 결국 </a:t>
            </a:r>
            <a:r>
              <a:rPr kumimoji="1" lang="en-US" altLang="ko-KR" sz="2000" u="sng" dirty="0">
                <a:solidFill>
                  <a:schemeClr val="accent6">
                    <a:lumMod val="75000"/>
                  </a:schemeClr>
                </a:solidFill>
              </a:rPr>
              <a:t>accept </a:t>
            </a:r>
            <a:r>
              <a:rPr kumimoji="1" lang="ko-KR" altLang="en-US" sz="2000" u="sng" dirty="0">
                <a:solidFill>
                  <a:schemeClr val="accent6">
                    <a:lumMod val="75000"/>
                  </a:schemeClr>
                </a:solidFill>
              </a:rPr>
              <a:t>받을 수 있었습니다</a:t>
            </a:r>
            <a:r>
              <a:rPr kumimoji="1" lang="en-US" altLang="ko-KR" sz="2000" u="sng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kumimoji="1" lang="en-US" altLang="ko-KR" sz="2000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ko-KR" altLang="en-US" sz="2000" u="sng" dirty="0">
                <a:solidFill>
                  <a:schemeClr val="accent6">
                    <a:lumMod val="75000"/>
                  </a:schemeClr>
                </a:solidFill>
              </a:rPr>
              <a:t>뭐든지 최선을 다하면 좋은 결과를 가져온다는 것을 깨달을 수 있었습니다</a:t>
            </a:r>
            <a:r>
              <a:rPr kumimoji="1" lang="en-US" altLang="ko-KR" sz="2000" u="sng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70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2-2.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Skiplist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 Simulator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A0101A-6FE2-0642-B35B-2DC6D435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91" y="3443077"/>
            <a:ext cx="4864428" cy="6467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BDAFD-487F-B74B-9083-99D0FE1F5E55}"/>
              </a:ext>
            </a:extLst>
          </p:cNvPr>
          <p:cNvSpPr txBox="1"/>
          <p:nvPr/>
        </p:nvSpPr>
        <p:spPr>
          <a:xfrm>
            <a:off x="1447800" y="2931622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b="1" dirty="0"/>
              <a:t>저작권 등록 </a:t>
            </a:r>
            <a:r>
              <a:rPr kumimoji="1" lang="en-US" altLang="ko-KR" sz="2800" b="1" dirty="0"/>
              <a:t>(2019)</a:t>
            </a:r>
            <a:endParaRPr kumimoji="1" lang="ko-Kore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9AF3D1-D163-3B40-962F-D6B96C44A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3" y="2158625"/>
            <a:ext cx="6281028" cy="34597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E4F5D9-77E0-4846-BF7A-C85CAF9EB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3" y="5820198"/>
            <a:ext cx="6379340" cy="3636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25352C-A322-4A48-8FD2-C7FBB95C3B06}"/>
              </a:ext>
            </a:extLst>
          </p:cNvPr>
          <p:cNvSpPr txBox="1"/>
          <p:nvPr/>
        </p:nvSpPr>
        <p:spPr>
          <a:xfrm>
            <a:off x="9683312" y="9651136"/>
            <a:ext cx="6585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800" b="1" dirty="0">
                <a:hlinkClick r:id="rId6"/>
              </a:rPr>
              <a:t>https://github.com/eunjicious/skip_vchain</a:t>
            </a:r>
            <a:endParaRPr kumimoji="1" lang="ko-Kore-KR" altLang="en-US" sz="28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FB0C1A-B682-FC4A-B0C3-F8431FFE2191}"/>
              </a:ext>
            </a:extLst>
          </p:cNvPr>
          <p:cNvSpPr/>
          <p:nvPr/>
        </p:nvSpPr>
        <p:spPr>
          <a:xfrm>
            <a:off x="963391" y="4570001"/>
            <a:ext cx="28847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NoSQL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베이스 에서 사용하는 </a:t>
            </a:r>
            <a:r>
              <a:rPr kumimoji="1" lang="en-US" altLang="ko-Kore-K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skiplist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대용량의 서비스들에 의해 </a:t>
            </a:r>
            <a:r>
              <a:rPr kumimoji="1" lang="en-US" altLang="ko-Kore-KR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skiplist</a:t>
            </a:r>
            <a:r>
              <a:rPr kumimoji="1" lang="en-US" altLang="ko-Kore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자체의 성능을 측정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하기 어렵습니다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kumimoji="1" lang="en-US" altLang="ko-Kore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그래서 저는 이런 </a:t>
            </a:r>
            <a:r>
              <a:rPr kumimoji="1" lang="en-US" altLang="ko-Kore-KR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skiplist</a:t>
            </a:r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들만의 성능을 비교 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 수 있는 시뮬레이터를 개발하였습니다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ore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8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2-3.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RocksDB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 </a:t>
            </a:r>
            <a:r>
              <a:rPr kumimoji="1" lang="ko-KR" altLang="en-US" sz="5400" b="1" dirty="0" err="1">
                <a:solidFill>
                  <a:srgbClr val="7030A0"/>
                </a:solidFill>
              </a:rPr>
              <a:t>쓰기횟수</a:t>
            </a:r>
            <a:r>
              <a:rPr kumimoji="1" lang="ko-KR" altLang="en-US" sz="5400" b="1" dirty="0">
                <a:solidFill>
                  <a:srgbClr val="7030A0"/>
                </a:solidFill>
              </a:rPr>
              <a:t> 최적화</a:t>
            </a:r>
            <a:endParaRPr kumimoji="1" lang="ko-Kore-KR" altLang="en-US" sz="5400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58DF6-89BA-EB43-BA4F-58680F843F3B}"/>
              </a:ext>
            </a:extLst>
          </p:cNvPr>
          <p:cNvSpPr txBox="1"/>
          <p:nvPr/>
        </p:nvSpPr>
        <p:spPr>
          <a:xfrm>
            <a:off x="1229162" y="2907863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b="1" dirty="0"/>
              <a:t>한국정보과학회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kcc</a:t>
            </a:r>
            <a:r>
              <a:rPr kumimoji="1" lang="en-US" altLang="ko-KR" sz="2800" b="1" dirty="0"/>
              <a:t> 2020)</a:t>
            </a:r>
            <a:r>
              <a:rPr kumimoji="1" lang="ko-KR" altLang="en-US" sz="2800" b="1" dirty="0"/>
              <a:t> 논문 투고</a:t>
            </a:r>
            <a:endParaRPr kumimoji="1" lang="ko-Kore-KR" altLang="en-US" sz="28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26EEF7C-7B47-C846-B0F8-7E560713479C}"/>
              </a:ext>
            </a:extLst>
          </p:cNvPr>
          <p:cNvGrpSpPr/>
          <p:nvPr/>
        </p:nvGrpSpPr>
        <p:grpSpPr>
          <a:xfrm>
            <a:off x="1122219" y="3823827"/>
            <a:ext cx="7231506" cy="5005086"/>
            <a:chOff x="1443541" y="2526865"/>
            <a:chExt cx="9945092" cy="731065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660F82-3A9A-E446-9717-6C78B168367D}"/>
                </a:ext>
              </a:extLst>
            </p:cNvPr>
            <p:cNvSpPr/>
            <p:nvPr/>
          </p:nvSpPr>
          <p:spPr>
            <a:xfrm>
              <a:off x="6676299" y="5262423"/>
              <a:ext cx="70028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63E6CBA-6895-584C-B8A1-1D322FDBD062}"/>
                </a:ext>
              </a:extLst>
            </p:cNvPr>
            <p:cNvGrpSpPr/>
            <p:nvPr/>
          </p:nvGrpSpPr>
          <p:grpSpPr>
            <a:xfrm>
              <a:off x="1447800" y="2647764"/>
              <a:ext cx="9937477" cy="4996634"/>
              <a:chOff x="1752600" y="3369637"/>
              <a:chExt cx="9937477" cy="4996634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A8D0210-CAA2-DD4E-BAF3-2D32A14A5251}"/>
                  </a:ext>
                </a:extLst>
              </p:cNvPr>
              <p:cNvSpPr/>
              <p:nvPr/>
            </p:nvSpPr>
            <p:spPr>
              <a:xfrm>
                <a:off x="6979511" y="6563072"/>
                <a:ext cx="700284" cy="58359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6C6C1E77-B9BD-1F44-A48C-2E3603C83754}"/>
                  </a:ext>
                </a:extLst>
              </p:cNvPr>
              <p:cNvGrpSpPr/>
              <p:nvPr/>
            </p:nvGrpSpPr>
            <p:grpSpPr>
              <a:xfrm>
                <a:off x="1752600" y="3369637"/>
                <a:ext cx="9937477" cy="4996634"/>
                <a:chOff x="433008" y="747200"/>
                <a:chExt cx="6781893" cy="3068823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9B38D3CB-FE12-F847-92EC-4A64FE4FE08E}"/>
                    </a:ext>
                  </a:extLst>
                </p:cNvPr>
                <p:cNvSpPr/>
                <p:nvPr/>
              </p:nvSpPr>
              <p:spPr>
                <a:xfrm>
                  <a:off x="1865135" y="3439398"/>
                  <a:ext cx="477913" cy="35843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/>
                      <a:cs typeface="Arial" panose="020B0604020202020204" pitchFamily="34" charset="0"/>
                    </a:rPr>
                    <a:t>3</a:t>
                  </a:r>
                  <a:endParaRPr kumimoji="0" lang="ko-KR" alt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17647D63-8131-EA42-88A3-E55DC25B16F9}"/>
                    </a:ext>
                  </a:extLst>
                </p:cNvPr>
                <p:cNvSpPr/>
                <p:nvPr/>
              </p:nvSpPr>
              <p:spPr>
                <a:xfrm>
                  <a:off x="1865135" y="2722044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B1E18E4C-49C1-9242-BEE5-CAF51B24B43E}"/>
                    </a:ext>
                  </a:extLst>
                </p:cNvPr>
                <p:cNvSpPr/>
                <p:nvPr/>
              </p:nvSpPr>
              <p:spPr>
                <a:xfrm>
                  <a:off x="1865135" y="3080478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260A8C54-737C-F24E-AE33-6C94D5EE536B}"/>
                    </a:ext>
                  </a:extLst>
                </p:cNvPr>
                <p:cNvSpPr/>
                <p:nvPr/>
              </p:nvSpPr>
              <p:spPr>
                <a:xfrm>
                  <a:off x="5839177" y="3418405"/>
                  <a:ext cx="477913" cy="35843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/>
                      <a:cs typeface="Arial" panose="020B0604020202020204" pitchFamily="34" charset="0"/>
                    </a:rPr>
                    <a:t>78</a:t>
                  </a:r>
                  <a:endParaRPr kumimoji="0" lang="ko-KR" alt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0797015E-E2F4-CF4D-9F2D-3DBAADFF3526}"/>
                    </a:ext>
                  </a:extLst>
                </p:cNvPr>
                <p:cNvSpPr/>
                <p:nvPr/>
              </p:nvSpPr>
              <p:spPr>
                <a:xfrm>
                  <a:off x="5839178" y="3066001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35A5C57D-A7F4-824A-9583-8FEEE39839A9}"/>
                    </a:ext>
                  </a:extLst>
                </p:cNvPr>
                <p:cNvSpPr/>
                <p:nvPr/>
              </p:nvSpPr>
              <p:spPr>
                <a:xfrm>
                  <a:off x="4967718" y="2707567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ACE6022B-5DE1-7B40-B8C7-D7841C42A9F4}"/>
                    </a:ext>
                  </a:extLst>
                </p:cNvPr>
                <p:cNvSpPr/>
                <p:nvPr/>
              </p:nvSpPr>
              <p:spPr>
                <a:xfrm>
                  <a:off x="4967718" y="3066001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4FF96FB5-0591-3247-8061-77207D6B7C75}"/>
                    </a:ext>
                  </a:extLst>
                </p:cNvPr>
                <p:cNvSpPr/>
                <p:nvPr/>
              </p:nvSpPr>
              <p:spPr>
                <a:xfrm>
                  <a:off x="4967718" y="2349132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44620F9B-0782-2549-A468-3E182894A91D}"/>
                    </a:ext>
                  </a:extLst>
                </p:cNvPr>
                <p:cNvSpPr/>
                <p:nvPr/>
              </p:nvSpPr>
              <p:spPr>
                <a:xfrm>
                  <a:off x="4000146" y="3069656"/>
                  <a:ext cx="477913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C3C6C8E-2307-624F-B237-2D93D1881D4F}"/>
                    </a:ext>
                  </a:extLst>
                </p:cNvPr>
                <p:cNvSpPr/>
                <p:nvPr/>
              </p:nvSpPr>
              <p:spPr>
                <a:xfrm>
                  <a:off x="6603876" y="2707567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07208348-C6FC-8344-BE86-BB7AA8F1B647}"/>
                    </a:ext>
                  </a:extLst>
                </p:cNvPr>
                <p:cNvSpPr/>
                <p:nvPr/>
              </p:nvSpPr>
              <p:spPr>
                <a:xfrm>
                  <a:off x="6603876" y="3066001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BA0FD94-5917-1A40-ACAF-E2227F9317BE}"/>
                    </a:ext>
                  </a:extLst>
                </p:cNvPr>
                <p:cNvSpPr/>
                <p:nvPr/>
              </p:nvSpPr>
              <p:spPr>
                <a:xfrm>
                  <a:off x="6603876" y="2349132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3D509003-A6BE-AF44-8160-12E926435F0D}"/>
                    </a:ext>
                  </a:extLst>
                </p:cNvPr>
                <p:cNvSpPr/>
                <p:nvPr/>
              </p:nvSpPr>
              <p:spPr>
                <a:xfrm>
                  <a:off x="1137852" y="2722529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7948B0B8-C108-5546-ADC1-227E430852AC}"/>
                    </a:ext>
                  </a:extLst>
                </p:cNvPr>
                <p:cNvSpPr/>
                <p:nvPr/>
              </p:nvSpPr>
              <p:spPr>
                <a:xfrm>
                  <a:off x="1137852" y="3080964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2C7E841D-475C-B742-8826-6F2DA05AA24F}"/>
                    </a:ext>
                  </a:extLst>
                </p:cNvPr>
                <p:cNvSpPr/>
                <p:nvPr/>
              </p:nvSpPr>
              <p:spPr>
                <a:xfrm>
                  <a:off x="1137852" y="2364095"/>
                  <a:ext cx="188647" cy="35843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C1638C7-F415-254A-862C-3FDF0D3C76FB}"/>
                    </a:ext>
                  </a:extLst>
                </p:cNvPr>
                <p:cNvSpPr txBox="1"/>
                <p:nvPr/>
              </p:nvSpPr>
              <p:spPr>
                <a:xfrm>
                  <a:off x="484530" y="3499949"/>
                  <a:ext cx="568993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head</a:t>
                  </a:r>
                  <a:endParaRPr lang="ko-KR" altLang="en-US" sz="160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91C2242E-8BDF-5E49-BC43-40921CFA2C56}"/>
                    </a:ext>
                  </a:extLst>
                </p:cNvPr>
                <p:cNvSpPr/>
                <p:nvPr/>
              </p:nvSpPr>
              <p:spPr>
                <a:xfrm>
                  <a:off x="1197558" y="2501584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C3D8C490-2D9C-B841-8868-06F3DD60479C}"/>
                    </a:ext>
                  </a:extLst>
                </p:cNvPr>
                <p:cNvSpPr/>
                <p:nvPr/>
              </p:nvSpPr>
              <p:spPr>
                <a:xfrm>
                  <a:off x="1197558" y="2855373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F447FDA1-797C-D548-8BEB-8AD7A4022349}"/>
                    </a:ext>
                  </a:extLst>
                </p:cNvPr>
                <p:cNvSpPr/>
                <p:nvPr/>
              </p:nvSpPr>
              <p:spPr>
                <a:xfrm>
                  <a:off x="1197558" y="3209966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783BC3BE-4190-BF48-8973-BC6D36ABAAE0}"/>
                    </a:ext>
                  </a:extLst>
                </p:cNvPr>
                <p:cNvSpPr/>
                <p:nvPr/>
              </p:nvSpPr>
              <p:spPr>
                <a:xfrm>
                  <a:off x="2075852" y="2854887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BD729836-8125-1D42-ADD9-C037D5A537B6}"/>
                    </a:ext>
                  </a:extLst>
                </p:cNvPr>
                <p:cNvSpPr/>
                <p:nvPr/>
              </p:nvSpPr>
              <p:spPr>
                <a:xfrm>
                  <a:off x="2075852" y="3209480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F97AB3ED-B34B-7848-9B13-1C67869AA3EA}"/>
                    </a:ext>
                  </a:extLst>
                </p:cNvPr>
                <p:cNvSpPr/>
                <p:nvPr/>
              </p:nvSpPr>
              <p:spPr>
                <a:xfrm>
                  <a:off x="5170830" y="2840411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CA446046-707E-FE44-9B76-F8B8D6181112}"/>
                    </a:ext>
                  </a:extLst>
                </p:cNvPr>
                <p:cNvSpPr/>
                <p:nvPr/>
              </p:nvSpPr>
              <p:spPr>
                <a:xfrm>
                  <a:off x="5170830" y="3195003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E828A2E1-61CB-A34D-8877-8317B8999683}"/>
                    </a:ext>
                  </a:extLst>
                </p:cNvPr>
                <p:cNvSpPr/>
                <p:nvPr/>
              </p:nvSpPr>
              <p:spPr>
                <a:xfrm>
                  <a:off x="5170830" y="2503036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6F4B2B59-6934-3A4D-B1EB-BDA5B3E075B8}"/>
                    </a:ext>
                  </a:extLst>
                </p:cNvPr>
                <p:cNvSpPr/>
                <p:nvPr/>
              </p:nvSpPr>
              <p:spPr>
                <a:xfrm>
                  <a:off x="6662337" y="2840411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89724399-D867-D74C-B95C-8570E813DB87}"/>
                    </a:ext>
                  </a:extLst>
                </p:cNvPr>
                <p:cNvSpPr/>
                <p:nvPr/>
              </p:nvSpPr>
              <p:spPr>
                <a:xfrm>
                  <a:off x="6662337" y="3195003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AD75AAA-E1EA-7C43-B2C9-50D989CEB30C}"/>
                    </a:ext>
                  </a:extLst>
                </p:cNvPr>
                <p:cNvSpPr/>
                <p:nvPr/>
              </p:nvSpPr>
              <p:spPr>
                <a:xfrm>
                  <a:off x="6662337" y="2503036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62897BE-22A0-6642-8963-D6559755DDDC}"/>
                    </a:ext>
                  </a:extLst>
                </p:cNvPr>
                <p:cNvSpPr/>
                <p:nvPr/>
              </p:nvSpPr>
              <p:spPr>
                <a:xfrm>
                  <a:off x="6057903" y="3195003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5E3EF326-E471-6544-A2D0-9706638E9437}"/>
                    </a:ext>
                  </a:extLst>
                </p:cNvPr>
                <p:cNvSpPr/>
                <p:nvPr/>
              </p:nvSpPr>
              <p:spPr>
                <a:xfrm>
                  <a:off x="4209290" y="3195003"/>
                  <a:ext cx="71687" cy="71687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/>
                    <a:cs typeface="+mn-cs"/>
                  </a:endParaRPr>
                </a:p>
              </p:txBody>
            </p:sp>
            <p:cxnSp>
              <p:nvCxnSpPr>
                <p:cNvPr id="159" name="직선 화살표 연결선 158">
                  <a:extLst>
                    <a:ext uri="{FF2B5EF4-FFF2-40B4-BE49-F238E27FC236}">
                      <a16:creationId xmlns:a16="http://schemas.microsoft.com/office/drawing/2014/main" id="{AC8C6AAA-CAAF-CF43-AEB1-C41713F001C5}"/>
                    </a:ext>
                  </a:extLst>
                </p:cNvPr>
                <p:cNvCxnSpPr/>
                <p:nvPr/>
              </p:nvCxnSpPr>
              <p:spPr>
                <a:xfrm>
                  <a:off x="1232175" y="2882787"/>
                  <a:ext cx="573495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BFFB0837-04FE-FF4D-B1A3-2E7379508D38}"/>
                    </a:ext>
                  </a:extLst>
                </p:cNvPr>
                <p:cNvCxnSpPr/>
                <p:nvPr/>
              </p:nvCxnSpPr>
              <p:spPr>
                <a:xfrm>
                  <a:off x="1232175" y="3245809"/>
                  <a:ext cx="573495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294E8CF4-7856-214C-A95B-15B69F62B84C}"/>
                    </a:ext>
                  </a:extLst>
                </p:cNvPr>
                <p:cNvCxnSpPr/>
                <p:nvPr/>
              </p:nvCxnSpPr>
              <p:spPr>
                <a:xfrm>
                  <a:off x="2126437" y="3245323"/>
                  <a:ext cx="19080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2" name="직선 화살표 연결선 161">
                  <a:extLst>
                    <a:ext uri="{FF2B5EF4-FFF2-40B4-BE49-F238E27FC236}">
                      <a16:creationId xmlns:a16="http://schemas.microsoft.com/office/drawing/2014/main" id="{AEDE0047-C9F6-6749-80D8-8CFE0F6789F6}"/>
                    </a:ext>
                  </a:extLst>
                </p:cNvPr>
                <p:cNvCxnSpPr/>
                <p:nvPr/>
              </p:nvCxnSpPr>
              <p:spPr>
                <a:xfrm>
                  <a:off x="4280977" y="3230847"/>
                  <a:ext cx="684000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3" name="직선 화살표 연결선 162">
                  <a:extLst>
                    <a:ext uri="{FF2B5EF4-FFF2-40B4-BE49-F238E27FC236}">
                      <a16:creationId xmlns:a16="http://schemas.microsoft.com/office/drawing/2014/main" id="{9A18A441-2D32-C54E-819A-D70C48B3125F}"/>
                    </a:ext>
                  </a:extLst>
                </p:cNvPr>
                <p:cNvCxnSpPr>
                  <a:cxnSpLocks/>
                  <a:endCxn id="127" idx="1"/>
                </p:cNvCxnSpPr>
                <p:nvPr/>
              </p:nvCxnSpPr>
              <p:spPr>
                <a:xfrm>
                  <a:off x="2126437" y="2882301"/>
                  <a:ext cx="1873709" cy="545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F4BB28D0-2A94-7C47-834E-EF0656E8BAEB}"/>
                    </a:ext>
                  </a:extLst>
                </p:cNvPr>
                <p:cNvCxnSpPr>
                  <a:cxnSpLocks/>
                  <a:endCxn id="134" idx="1"/>
                </p:cNvCxnSpPr>
                <p:nvPr/>
              </p:nvCxnSpPr>
              <p:spPr>
                <a:xfrm>
                  <a:off x="5242517" y="3230847"/>
                  <a:ext cx="596661" cy="1437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B70BD043-9924-B247-A206-98F94C146BA4}"/>
                    </a:ext>
                  </a:extLst>
                </p:cNvPr>
                <p:cNvCxnSpPr/>
                <p:nvPr/>
              </p:nvCxnSpPr>
              <p:spPr>
                <a:xfrm>
                  <a:off x="6125964" y="3230847"/>
                  <a:ext cx="477913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613D1CFC-77D2-C345-836E-2F19CED9329B}"/>
                    </a:ext>
                  </a:extLst>
                </p:cNvPr>
                <p:cNvCxnSpPr/>
                <p:nvPr/>
              </p:nvCxnSpPr>
              <p:spPr>
                <a:xfrm>
                  <a:off x="5231963" y="2867824"/>
                  <a:ext cx="1385946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cxnSp>
              <p:nvCxnSpPr>
                <p:cNvPr id="167" name="직선 화살표 연결선 166">
                  <a:extLst>
                    <a:ext uri="{FF2B5EF4-FFF2-40B4-BE49-F238E27FC236}">
                      <a16:creationId xmlns:a16="http://schemas.microsoft.com/office/drawing/2014/main" id="{C0A718B2-CFD3-224D-9BB0-F090BAE8EB29}"/>
                    </a:ext>
                  </a:extLst>
                </p:cNvPr>
                <p:cNvCxnSpPr/>
                <p:nvPr/>
              </p:nvCxnSpPr>
              <p:spPr>
                <a:xfrm>
                  <a:off x="5231963" y="2522465"/>
                  <a:ext cx="1385946" cy="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D3DB97C5-FCD3-1B45-9891-B64F42DAF369}"/>
                    </a:ext>
                  </a:extLst>
                </p:cNvPr>
                <p:cNvSpPr txBox="1"/>
                <p:nvPr/>
              </p:nvSpPr>
              <p:spPr>
                <a:xfrm>
                  <a:off x="6789577" y="2370338"/>
                  <a:ext cx="425324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NIL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8AF86E7D-FD69-024E-A126-5E2E9F0300A3}"/>
                    </a:ext>
                  </a:extLst>
                </p:cNvPr>
                <p:cNvSpPr txBox="1"/>
                <p:nvPr/>
              </p:nvSpPr>
              <p:spPr>
                <a:xfrm>
                  <a:off x="6789577" y="2718097"/>
                  <a:ext cx="425324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NIL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948AC14-03E0-1345-A365-2AF5762C9227}"/>
                    </a:ext>
                  </a:extLst>
                </p:cNvPr>
                <p:cNvSpPr txBox="1"/>
                <p:nvPr/>
              </p:nvSpPr>
              <p:spPr>
                <a:xfrm>
                  <a:off x="6789577" y="3081322"/>
                  <a:ext cx="425324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NIL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2E851BF-9DFE-2C4E-9AFC-1B5D38226D03}"/>
                    </a:ext>
                  </a:extLst>
                </p:cNvPr>
                <p:cNvSpPr txBox="1"/>
                <p:nvPr/>
              </p:nvSpPr>
              <p:spPr>
                <a:xfrm>
                  <a:off x="1366116" y="3438912"/>
                  <a:ext cx="443701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key</a:t>
                  </a:r>
                  <a:endParaRPr lang="ko-KR" altLang="en-US" sz="160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A7831762-9B8E-984D-9959-A2D91EEDE9B4}"/>
                    </a:ext>
                  </a:extLst>
                </p:cNvPr>
                <p:cNvSpPr txBox="1"/>
                <p:nvPr/>
              </p:nvSpPr>
              <p:spPr>
                <a:xfrm>
                  <a:off x="433008" y="2399623"/>
                  <a:ext cx="712842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Level 3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F88ABB09-4CB9-C243-AA3D-7070F2DACDE3}"/>
                    </a:ext>
                  </a:extLst>
                </p:cNvPr>
                <p:cNvSpPr txBox="1"/>
                <p:nvPr/>
              </p:nvSpPr>
              <p:spPr>
                <a:xfrm>
                  <a:off x="433008" y="2759029"/>
                  <a:ext cx="712842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Level 2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168213BE-8C45-2941-B35A-1FAFCDB6FC8B}"/>
                    </a:ext>
                  </a:extLst>
                </p:cNvPr>
                <p:cNvSpPr txBox="1"/>
                <p:nvPr/>
              </p:nvSpPr>
              <p:spPr>
                <a:xfrm>
                  <a:off x="433008" y="3118435"/>
                  <a:ext cx="712842" cy="3160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600" b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Level 1</a:t>
                  </a:r>
                  <a:endParaRPr lang="ko-KR" altLang="en-US" sz="1600" b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3CEDEEF2-6C76-6D45-9776-9D8AE3C66147}"/>
                    </a:ext>
                  </a:extLst>
                </p:cNvPr>
                <p:cNvSpPr/>
                <p:nvPr/>
              </p:nvSpPr>
              <p:spPr>
                <a:xfrm>
                  <a:off x="4002034" y="3426752"/>
                  <a:ext cx="476025" cy="35843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/>
                      <a:cs typeface="Arial" panose="020B0604020202020204" pitchFamily="34" charset="0"/>
                    </a:rPr>
                    <a:t>36</a:t>
                  </a:r>
                  <a:endParaRPr kumimoji="0" lang="ko-KR" alt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9CB540B-E7B0-2B44-B8A8-51F0A34C1860}"/>
                    </a:ext>
                  </a:extLst>
                </p:cNvPr>
                <p:cNvSpPr/>
                <p:nvPr/>
              </p:nvSpPr>
              <p:spPr>
                <a:xfrm>
                  <a:off x="4967718" y="3426752"/>
                  <a:ext cx="477913" cy="35843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맑은 고딕"/>
                      <a:cs typeface="Arial" panose="020B0604020202020204" pitchFamily="34" charset="0"/>
                    </a:rPr>
                    <a:t>47</a:t>
                  </a:r>
                  <a:endParaRPr kumimoji="0" lang="ko-KR" alt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모서리가 둥근 직사각형 225">
                  <a:extLst>
                    <a:ext uri="{FF2B5EF4-FFF2-40B4-BE49-F238E27FC236}">
                      <a16:creationId xmlns:a16="http://schemas.microsoft.com/office/drawing/2014/main" id="{4CB02F1E-CD0C-B541-9F27-04CDC2C7179B}"/>
                    </a:ext>
                  </a:extLst>
                </p:cNvPr>
                <p:cNvSpPr/>
                <p:nvPr/>
              </p:nvSpPr>
              <p:spPr bwMode="auto">
                <a:xfrm>
                  <a:off x="1130817" y="2386818"/>
                  <a:ext cx="220266" cy="307943"/>
                </a:xfrm>
                <a:prstGeom prst="roundRect">
                  <a:avLst/>
                </a:prstGeom>
                <a:solidFill>
                  <a:srgbClr val="0000FF">
                    <a:alpha val="52157"/>
                  </a:srgbClr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dirty="0">
                    <a:latin typeface="Calibri" pitchFamily="34" charset="0"/>
                  </a:endParaRPr>
                </a:p>
              </p:txBody>
            </p:sp>
            <p:sp>
              <p:nvSpPr>
                <p:cNvPr id="178" name="모서리가 둥근 직사각형 228">
                  <a:extLst>
                    <a:ext uri="{FF2B5EF4-FFF2-40B4-BE49-F238E27FC236}">
                      <a16:creationId xmlns:a16="http://schemas.microsoft.com/office/drawing/2014/main" id="{EF99B460-F2E8-0B4E-9D6D-E9BE9F2BE4C4}"/>
                    </a:ext>
                  </a:extLst>
                </p:cNvPr>
                <p:cNvSpPr/>
                <p:nvPr/>
              </p:nvSpPr>
              <p:spPr bwMode="auto">
                <a:xfrm>
                  <a:off x="1987074" y="2759029"/>
                  <a:ext cx="220266" cy="307943"/>
                </a:xfrm>
                <a:prstGeom prst="roundRect">
                  <a:avLst/>
                </a:prstGeom>
                <a:solidFill>
                  <a:srgbClr val="0000FF">
                    <a:alpha val="52157"/>
                  </a:srgbClr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dirty="0">
                    <a:latin typeface="Calibri" pitchFamily="34" charset="0"/>
                  </a:endParaRPr>
                </a:p>
              </p:txBody>
            </p:sp>
            <p:sp>
              <p:nvSpPr>
                <p:cNvPr id="179" name="모서리가 둥근 직사각형 229">
                  <a:extLst>
                    <a:ext uri="{FF2B5EF4-FFF2-40B4-BE49-F238E27FC236}">
                      <a16:creationId xmlns:a16="http://schemas.microsoft.com/office/drawing/2014/main" id="{15DCFEC5-7CA0-3C43-B8C6-BE2584B9F404}"/>
                    </a:ext>
                  </a:extLst>
                </p:cNvPr>
                <p:cNvSpPr/>
                <p:nvPr/>
              </p:nvSpPr>
              <p:spPr bwMode="auto">
                <a:xfrm>
                  <a:off x="1987074" y="3095012"/>
                  <a:ext cx="220266" cy="307943"/>
                </a:xfrm>
                <a:prstGeom prst="roundRect">
                  <a:avLst/>
                </a:prstGeom>
                <a:solidFill>
                  <a:srgbClr val="0000FF">
                    <a:alpha val="52157"/>
                  </a:srgbClr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en-US" dirty="0">
                    <a:latin typeface="Calibri" pitchFamily="34" charset="0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308D047-556B-2F4D-AC24-4829FC8DB3A5}"/>
                    </a:ext>
                  </a:extLst>
                </p:cNvPr>
                <p:cNvSpPr txBox="1"/>
                <p:nvPr/>
              </p:nvSpPr>
              <p:spPr>
                <a:xfrm>
                  <a:off x="1038732" y="747200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200" b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맑은 고딕"/>
                      <a:cs typeface="Times New Roman" panose="02020603050405020304" pitchFamily="18" charset="0"/>
                    </a:rPr>
                    <a:t>0x100</a:t>
                  </a:r>
                  <a:endParaRPr lang="ko-KR" altLang="en-US" sz="12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94FAC8C-D420-BF46-A021-5242EEC9B5B9}"/>
                    </a:ext>
                  </a:extLst>
                </p:cNvPr>
                <p:cNvSpPr txBox="1"/>
                <p:nvPr/>
              </p:nvSpPr>
              <p:spPr>
                <a:xfrm>
                  <a:off x="1840742" y="2495354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200" b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맑은 고딕"/>
                      <a:cs typeface="Times New Roman" panose="02020603050405020304" pitchFamily="18" charset="0"/>
                    </a:rPr>
                    <a:t>0x200</a:t>
                  </a:r>
                  <a:endParaRPr lang="ko-KR" altLang="en-US" sz="12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31F2CF6-D932-9B47-9E4F-C194D3DED08A}"/>
                    </a:ext>
                  </a:extLst>
                </p:cNvPr>
                <p:cNvSpPr txBox="1"/>
                <p:nvPr/>
              </p:nvSpPr>
              <p:spPr>
                <a:xfrm>
                  <a:off x="3920322" y="2151894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200" b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맑은 고딕"/>
                      <a:cs typeface="Times New Roman" panose="02020603050405020304" pitchFamily="18" charset="0"/>
                    </a:rPr>
                    <a:t>0x300</a:t>
                  </a:r>
                  <a:endParaRPr lang="ko-KR" altLang="en-US" sz="12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3F2A035-25CA-FA46-B5E0-36A3183840E3}"/>
                    </a:ext>
                  </a:extLst>
                </p:cNvPr>
                <p:cNvSpPr txBox="1"/>
                <p:nvPr/>
              </p:nvSpPr>
              <p:spPr>
                <a:xfrm>
                  <a:off x="4912086" y="2076608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200" b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맑은 고딕"/>
                      <a:cs typeface="Times New Roman" panose="02020603050405020304" pitchFamily="18" charset="0"/>
                    </a:rPr>
                    <a:t>0x400</a:t>
                  </a:r>
                  <a:endParaRPr lang="ko-KR" altLang="en-US" sz="12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71D40D95-FB15-E44E-89BB-EC626D99558F}"/>
                    </a:ext>
                  </a:extLst>
                </p:cNvPr>
                <p:cNvSpPr txBox="1"/>
                <p:nvPr/>
              </p:nvSpPr>
              <p:spPr>
                <a:xfrm>
                  <a:off x="5786043" y="2818638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200" b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맑은 고딕"/>
                      <a:cs typeface="Times New Roman" panose="02020603050405020304" pitchFamily="18" charset="0"/>
                    </a:rPr>
                    <a:t>0x500</a:t>
                  </a:r>
                  <a:endParaRPr lang="ko-KR" altLang="en-US" sz="12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85" name="직선 화살표 연결선 184">
                  <a:extLst>
                    <a:ext uri="{FF2B5EF4-FFF2-40B4-BE49-F238E27FC236}">
                      <a16:creationId xmlns:a16="http://schemas.microsoft.com/office/drawing/2014/main" id="{42643C4D-92D9-9642-8CE5-047AF084D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862" y="2547609"/>
                  <a:ext cx="2785916" cy="3287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sm"/>
                  <a:tailEnd type="triangle" w="sm" len="med"/>
                </a:ln>
                <a:effectLst/>
              </p:spPr>
            </p:cxnSp>
          </p:grp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D858196F-D7C6-6C4A-BDD7-6C6DF6E3F9E4}"/>
                  </a:ext>
                </a:extLst>
              </p:cNvPr>
              <p:cNvSpPr/>
              <p:nvPr/>
            </p:nvSpPr>
            <p:spPr>
              <a:xfrm>
                <a:off x="7289586" y="6769260"/>
                <a:ext cx="105043" cy="116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F9AAE4-39D8-D445-8286-A2EB4893BB7F}"/>
                </a:ext>
              </a:extLst>
            </p:cNvPr>
            <p:cNvSpPr/>
            <p:nvPr/>
          </p:nvSpPr>
          <p:spPr>
            <a:xfrm>
              <a:off x="8092274" y="3522108"/>
              <a:ext cx="700000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1119CB5-4FA6-314B-B659-78D36297749C}"/>
                </a:ext>
              </a:extLst>
            </p:cNvPr>
            <p:cNvSpPr/>
            <p:nvPr/>
          </p:nvSpPr>
          <p:spPr>
            <a:xfrm>
              <a:off x="8399854" y="3749637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3D5EAD7-F95D-AF46-A724-42C70240E6D6}"/>
                </a:ext>
              </a:extLst>
            </p:cNvPr>
            <p:cNvSpPr/>
            <p:nvPr/>
          </p:nvSpPr>
          <p:spPr>
            <a:xfrm>
              <a:off x="8094376" y="4108872"/>
              <a:ext cx="697898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24F36C8-316C-A145-BBEE-E6736FC526ED}"/>
                </a:ext>
              </a:extLst>
            </p:cNvPr>
            <p:cNvSpPr/>
            <p:nvPr/>
          </p:nvSpPr>
          <p:spPr>
            <a:xfrm>
              <a:off x="8401696" y="4319328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852FDF6-D7E1-BE49-A411-ED77ABEE3776}"/>
                </a:ext>
              </a:extLst>
            </p:cNvPr>
            <p:cNvSpPr/>
            <p:nvPr/>
          </p:nvSpPr>
          <p:spPr>
            <a:xfrm>
              <a:off x="8095668" y="4682236"/>
              <a:ext cx="696606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7575A64-9AB9-534F-A0E2-F2EDFB6DD20B}"/>
                </a:ext>
              </a:extLst>
            </p:cNvPr>
            <p:cNvSpPr/>
            <p:nvPr/>
          </p:nvSpPr>
          <p:spPr>
            <a:xfrm>
              <a:off x="8399854" y="4880069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E94DA75-1F88-924F-AE9D-2A2742A80C8C}"/>
                </a:ext>
              </a:extLst>
            </p:cNvPr>
            <p:cNvSpPr/>
            <p:nvPr/>
          </p:nvSpPr>
          <p:spPr>
            <a:xfrm>
              <a:off x="6982757" y="5466512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29D0799-4A63-3B45-93DD-886AE39AF942}"/>
                </a:ext>
              </a:extLst>
            </p:cNvPr>
            <p:cNvSpPr/>
            <p:nvPr/>
          </p:nvSpPr>
          <p:spPr>
            <a:xfrm>
              <a:off x="2476100" y="4109444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33D035-21BC-C144-90C2-681AE6AF54C6}"/>
                </a:ext>
              </a:extLst>
            </p:cNvPr>
            <p:cNvSpPr/>
            <p:nvPr/>
          </p:nvSpPr>
          <p:spPr>
            <a:xfrm>
              <a:off x="2476100" y="4693046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6B90290-F1A3-CB40-94AE-7AAAB06799F3}"/>
                </a:ext>
              </a:extLst>
            </p:cNvPr>
            <p:cNvSpPr/>
            <p:nvPr/>
          </p:nvSpPr>
          <p:spPr>
            <a:xfrm>
              <a:off x="2563587" y="4325740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D43F6F7-B1B4-B049-B968-DBAAE8A28B99}"/>
                </a:ext>
              </a:extLst>
            </p:cNvPr>
            <p:cNvSpPr/>
            <p:nvPr/>
          </p:nvSpPr>
          <p:spPr>
            <a:xfrm>
              <a:off x="2563587" y="4903086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BC8DBE-7319-834B-8AA4-EAD5EEA4EEE0}"/>
                </a:ext>
              </a:extLst>
            </p:cNvPr>
            <p:cNvSpPr/>
            <p:nvPr/>
          </p:nvSpPr>
          <p:spPr>
            <a:xfrm>
              <a:off x="2476100" y="2938509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36B7F12-5AE4-4746-B614-DE743B6F14C2}"/>
                </a:ext>
              </a:extLst>
            </p:cNvPr>
            <p:cNvSpPr/>
            <p:nvPr/>
          </p:nvSpPr>
          <p:spPr>
            <a:xfrm>
              <a:off x="2476100" y="3522111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441BF31-7143-E347-9538-77C00C8CA152}"/>
                </a:ext>
              </a:extLst>
            </p:cNvPr>
            <p:cNvSpPr/>
            <p:nvPr/>
          </p:nvSpPr>
          <p:spPr>
            <a:xfrm>
              <a:off x="2563587" y="3154805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2086D77-A6A6-BC41-8B4A-D9392AE2C50B}"/>
                </a:ext>
              </a:extLst>
            </p:cNvPr>
            <p:cNvSpPr/>
            <p:nvPr/>
          </p:nvSpPr>
          <p:spPr>
            <a:xfrm>
              <a:off x="2561790" y="3739477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1359C37-6E72-814F-988B-B188FC7D172E}"/>
                </a:ext>
              </a:extLst>
            </p:cNvPr>
            <p:cNvSpPr/>
            <p:nvPr/>
          </p:nvSpPr>
          <p:spPr>
            <a:xfrm>
              <a:off x="8094876" y="2942380"/>
              <a:ext cx="697398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1AB28FE-893D-9D4D-BBF0-89398EF8B3CE}"/>
                </a:ext>
              </a:extLst>
            </p:cNvPr>
            <p:cNvSpPr/>
            <p:nvPr/>
          </p:nvSpPr>
          <p:spPr>
            <a:xfrm>
              <a:off x="8401696" y="3110785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1BF914-45D2-EE41-8E62-1567252DB3C4}"/>
                </a:ext>
              </a:extLst>
            </p:cNvPr>
            <p:cNvSpPr txBox="1"/>
            <p:nvPr/>
          </p:nvSpPr>
          <p:spPr>
            <a:xfrm>
              <a:off x="1443541" y="4812295"/>
              <a:ext cx="763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Level 4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E670EC-D999-E04F-BDF2-552AB3D071C1}"/>
                </a:ext>
              </a:extLst>
            </p:cNvPr>
            <p:cNvSpPr txBox="1"/>
            <p:nvPr/>
          </p:nvSpPr>
          <p:spPr>
            <a:xfrm>
              <a:off x="1443541" y="3680575"/>
              <a:ext cx="763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Level 6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7759DD-9870-9B45-8BDE-A3BFAA1925E7}"/>
                </a:ext>
              </a:extLst>
            </p:cNvPr>
            <p:cNvSpPr txBox="1"/>
            <p:nvPr/>
          </p:nvSpPr>
          <p:spPr>
            <a:xfrm>
              <a:off x="1447800" y="4238040"/>
              <a:ext cx="763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Level 5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5D0949-8A58-7042-8C55-11930F41D408}"/>
                </a:ext>
              </a:extLst>
            </p:cNvPr>
            <p:cNvSpPr txBox="1"/>
            <p:nvPr/>
          </p:nvSpPr>
          <p:spPr>
            <a:xfrm>
              <a:off x="1443541" y="3053125"/>
              <a:ext cx="763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Level 7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67EEA2-903D-3645-BF93-D7DDD76224FC}"/>
                </a:ext>
              </a:extLst>
            </p:cNvPr>
            <p:cNvSpPr/>
            <p:nvPr/>
          </p:nvSpPr>
          <p:spPr>
            <a:xfrm>
              <a:off x="10489945" y="4094925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DE7C928-0BBF-1A4D-9D61-89CF2DCB84A7}"/>
                </a:ext>
              </a:extLst>
            </p:cNvPr>
            <p:cNvSpPr/>
            <p:nvPr/>
          </p:nvSpPr>
          <p:spPr>
            <a:xfrm>
              <a:off x="10489945" y="4678524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8C2EF2C-20A0-5E4F-827A-57BEA39F0DE0}"/>
                </a:ext>
              </a:extLst>
            </p:cNvPr>
            <p:cNvSpPr/>
            <p:nvPr/>
          </p:nvSpPr>
          <p:spPr>
            <a:xfrm>
              <a:off x="10489945" y="3511324"/>
              <a:ext cx="276424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3DFA302-A543-F544-82A5-36AFC16B6000}"/>
                </a:ext>
              </a:extLst>
            </p:cNvPr>
            <p:cNvSpPr/>
            <p:nvPr/>
          </p:nvSpPr>
          <p:spPr>
            <a:xfrm>
              <a:off x="10575607" y="4311220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7BB298-6F97-0A48-8EB5-E0819D7F4E46}"/>
                </a:ext>
              </a:extLst>
            </p:cNvPr>
            <p:cNvSpPr/>
            <p:nvPr/>
          </p:nvSpPr>
          <p:spPr>
            <a:xfrm>
              <a:off x="10575607" y="4888564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654760E-C7E3-5F42-834A-20AA0D862AEA}"/>
                </a:ext>
              </a:extLst>
            </p:cNvPr>
            <p:cNvSpPr/>
            <p:nvPr/>
          </p:nvSpPr>
          <p:spPr>
            <a:xfrm>
              <a:off x="10575607" y="3761909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BFB06E-4BAA-A045-A45E-68FE766BFDC7}"/>
                </a:ext>
              </a:extLst>
            </p:cNvPr>
            <p:cNvSpPr txBox="1"/>
            <p:nvPr/>
          </p:nvSpPr>
          <p:spPr>
            <a:xfrm>
              <a:off x="10762052" y="3545851"/>
              <a:ext cx="623225" cy="514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NIL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53D3A7-AA07-B946-B550-EFC16B405176}"/>
                </a:ext>
              </a:extLst>
            </p:cNvPr>
            <p:cNvSpPr txBox="1"/>
            <p:nvPr/>
          </p:nvSpPr>
          <p:spPr>
            <a:xfrm>
              <a:off x="10762052" y="4112069"/>
              <a:ext cx="623225" cy="514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NIL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FAF674-257A-624E-96DA-AC426F9C0237}"/>
                </a:ext>
              </a:extLst>
            </p:cNvPr>
            <p:cNvSpPr txBox="1"/>
            <p:nvPr/>
          </p:nvSpPr>
          <p:spPr>
            <a:xfrm>
              <a:off x="10762052" y="4703470"/>
              <a:ext cx="623225" cy="514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NIL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A187E3B-4BDC-E149-888F-8DA2D42A1A9A}"/>
                </a:ext>
              </a:extLst>
            </p:cNvPr>
            <p:cNvSpPr/>
            <p:nvPr/>
          </p:nvSpPr>
          <p:spPr>
            <a:xfrm>
              <a:off x="10486589" y="2931932"/>
              <a:ext cx="283136" cy="5835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E57A7DA-DB94-7147-A3C3-641597727847}"/>
                </a:ext>
              </a:extLst>
            </p:cNvPr>
            <p:cNvSpPr/>
            <p:nvPr/>
          </p:nvSpPr>
          <p:spPr>
            <a:xfrm>
              <a:off x="10578963" y="3141972"/>
              <a:ext cx="105043" cy="116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8FAFAE-E48B-0C49-A1CE-3152ED3FAD6E}"/>
                </a:ext>
              </a:extLst>
            </p:cNvPr>
            <p:cNvSpPr txBox="1"/>
            <p:nvPr/>
          </p:nvSpPr>
          <p:spPr>
            <a:xfrm>
              <a:off x="10765408" y="2956878"/>
              <a:ext cx="623225" cy="514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0" dirty="0">
                  <a:solidFill>
                    <a:prstClr val="black"/>
                  </a:solidFill>
                  <a:latin typeface="Calibri" panose="020F0502020204030204"/>
                  <a:ea typeface="맑은 고딕"/>
                </a:rPr>
                <a:t>NIL</a:t>
              </a:r>
              <a:endParaRPr lang="ko-KR" altLang="en-US" sz="1600" b="0" dirty="0">
                <a:solidFill>
                  <a:prstClr val="black"/>
                </a:solidFill>
                <a:latin typeface="Calibri" panose="020F0502020204030204"/>
                <a:ea typeface="맑은 고딕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933800AF-3C38-1944-BFB8-F0FB84D9E800}"/>
                </a:ext>
              </a:extLst>
            </p:cNvPr>
            <p:cNvCxnSpPr>
              <a:cxnSpLocks/>
              <a:stCxn id="38" idx="5"/>
              <a:endCxn id="31" idx="1"/>
            </p:cNvCxnSpPr>
            <p:nvPr/>
          </p:nvCxnSpPr>
          <p:spPr>
            <a:xfrm flipV="1">
              <a:off x="2653247" y="4400672"/>
              <a:ext cx="5441129" cy="2469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C19876EB-A260-A143-891A-B9E73DB3CE1E}"/>
                </a:ext>
              </a:extLst>
            </p:cNvPr>
            <p:cNvCxnSpPr>
              <a:cxnSpLocks/>
              <a:stCxn id="43" idx="6"/>
              <a:endCxn id="28" idx="1"/>
            </p:cNvCxnSpPr>
            <p:nvPr/>
          </p:nvCxnSpPr>
          <p:spPr>
            <a:xfrm>
              <a:off x="2666833" y="3797837"/>
              <a:ext cx="5425441" cy="1607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DA7919D-93D5-7846-8D58-362D782D7BF9}"/>
                </a:ext>
              </a:extLst>
            </p:cNvPr>
            <p:cNvCxnSpPr>
              <a:cxnSpLocks/>
              <a:stCxn id="39" idx="3"/>
              <a:endCxn id="33" idx="1"/>
            </p:cNvCxnSpPr>
            <p:nvPr/>
          </p:nvCxnSpPr>
          <p:spPr>
            <a:xfrm flipV="1">
              <a:off x="2578970" y="4974036"/>
              <a:ext cx="5516698" cy="2867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9929956-209E-544B-9407-A809BD8849AC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2659933" y="3234180"/>
              <a:ext cx="5434943" cy="141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AC2ECCC-5CA0-7A49-8582-38D2AFEAF31A}"/>
                </a:ext>
              </a:extLst>
            </p:cNvPr>
            <p:cNvCxnSpPr/>
            <p:nvPr/>
          </p:nvCxnSpPr>
          <p:spPr>
            <a:xfrm>
              <a:off x="7086211" y="6112687"/>
              <a:ext cx="100226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8912B288-2334-A242-AD91-AD1B18BDC224}"/>
                </a:ext>
              </a:extLst>
            </p:cNvPr>
            <p:cNvCxnSpPr/>
            <p:nvPr/>
          </p:nvCxnSpPr>
          <p:spPr>
            <a:xfrm>
              <a:off x="7085928" y="5524872"/>
              <a:ext cx="100226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BED9448-7F86-1443-9F93-C4D57617C2EA}"/>
                </a:ext>
              </a:extLst>
            </p:cNvPr>
            <p:cNvCxnSpPr>
              <a:cxnSpLocks/>
              <a:stCxn id="34" idx="5"/>
              <a:endCxn id="54" idx="1"/>
            </p:cNvCxnSpPr>
            <p:nvPr/>
          </p:nvCxnSpPr>
          <p:spPr>
            <a:xfrm flipV="1">
              <a:off x="8489514" y="4970324"/>
              <a:ext cx="2000431" cy="93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4CD4189-B082-7745-9F9E-CDEF4E263A3A}"/>
                </a:ext>
              </a:extLst>
            </p:cNvPr>
            <p:cNvCxnSpPr>
              <a:cxnSpLocks/>
              <a:stCxn id="32" idx="6"/>
              <a:endCxn id="53" idx="1"/>
            </p:cNvCxnSpPr>
            <p:nvPr/>
          </p:nvCxnSpPr>
          <p:spPr>
            <a:xfrm>
              <a:off x="8506739" y="4377688"/>
              <a:ext cx="1983206" cy="903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91FBACB-CD52-9B47-A42C-0E3744A8D7BE}"/>
                </a:ext>
              </a:extLst>
            </p:cNvPr>
            <p:cNvCxnSpPr>
              <a:cxnSpLocks/>
              <a:stCxn id="30" idx="6"/>
              <a:endCxn id="55" idx="1"/>
            </p:cNvCxnSpPr>
            <p:nvPr/>
          </p:nvCxnSpPr>
          <p:spPr>
            <a:xfrm flipV="1">
              <a:off x="8504897" y="3803124"/>
              <a:ext cx="1985048" cy="487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F8A57B4-C827-E04F-B09B-27CCCB129B25}"/>
                </a:ext>
              </a:extLst>
            </p:cNvPr>
            <p:cNvCxnSpPr>
              <a:cxnSpLocks/>
            </p:cNvCxnSpPr>
            <p:nvPr/>
          </p:nvCxnSpPr>
          <p:spPr>
            <a:xfrm>
              <a:off x="8479687" y="3208723"/>
              <a:ext cx="2019928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sm"/>
              <a:tailEnd type="triangle" w="sm" len="med"/>
            </a:ln>
            <a:effectLst/>
          </p:spPr>
        </p:cxnSp>
        <p:sp>
          <p:nvSpPr>
            <p:cNvPr id="75" name="모서리가 둥근 직사각형 225">
              <a:extLst>
                <a:ext uri="{FF2B5EF4-FFF2-40B4-BE49-F238E27FC236}">
                  <a16:creationId xmlns:a16="http://schemas.microsoft.com/office/drawing/2014/main" id="{886CA0A8-AE65-9B41-A6AB-560A735E528A}"/>
                </a:ext>
              </a:extLst>
            </p:cNvPr>
            <p:cNvSpPr/>
            <p:nvPr/>
          </p:nvSpPr>
          <p:spPr bwMode="auto">
            <a:xfrm>
              <a:off x="2479183" y="4743169"/>
              <a:ext cx="322755" cy="501390"/>
            </a:xfrm>
            <a:prstGeom prst="roundRect">
              <a:avLst/>
            </a:prstGeom>
            <a:solidFill>
              <a:srgbClr val="0000FF">
                <a:alpha val="52157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>
                <a:latin typeface="Calibri" pitchFamily="34" charset="0"/>
              </a:endParaRPr>
            </a:p>
          </p:txBody>
        </p:sp>
        <p:sp>
          <p:nvSpPr>
            <p:cNvPr id="76" name="모서리가 둥근 직사각형 225">
              <a:extLst>
                <a:ext uri="{FF2B5EF4-FFF2-40B4-BE49-F238E27FC236}">
                  <a16:creationId xmlns:a16="http://schemas.microsoft.com/office/drawing/2014/main" id="{81CC4FD1-EDE2-F74E-B517-AF398CF2084A}"/>
                </a:ext>
              </a:extLst>
            </p:cNvPr>
            <p:cNvSpPr/>
            <p:nvPr/>
          </p:nvSpPr>
          <p:spPr bwMode="auto">
            <a:xfrm>
              <a:off x="2476440" y="4146815"/>
              <a:ext cx="322755" cy="501390"/>
            </a:xfrm>
            <a:prstGeom prst="roundRect">
              <a:avLst/>
            </a:prstGeom>
            <a:solidFill>
              <a:srgbClr val="0000FF">
                <a:alpha val="52157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>
                <a:latin typeface="Calibri" pitchFamily="34" charset="0"/>
              </a:endParaRPr>
            </a:p>
          </p:txBody>
        </p:sp>
        <p:sp>
          <p:nvSpPr>
            <p:cNvPr id="77" name="모서리가 둥근 직사각형 225">
              <a:extLst>
                <a:ext uri="{FF2B5EF4-FFF2-40B4-BE49-F238E27FC236}">
                  <a16:creationId xmlns:a16="http://schemas.microsoft.com/office/drawing/2014/main" id="{1B4F0741-A117-374A-B3A0-5351DE73B54D}"/>
                </a:ext>
              </a:extLst>
            </p:cNvPr>
            <p:cNvSpPr/>
            <p:nvPr/>
          </p:nvSpPr>
          <p:spPr bwMode="auto">
            <a:xfrm>
              <a:off x="2462625" y="3561388"/>
              <a:ext cx="322755" cy="501390"/>
            </a:xfrm>
            <a:prstGeom prst="roundRect">
              <a:avLst/>
            </a:prstGeom>
            <a:solidFill>
              <a:srgbClr val="0000FF">
                <a:alpha val="52157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>
                <a:latin typeface="Calibri" pitchFamily="34" charset="0"/>
              </a:endParaRPr>
            </a:p>
          </p:txBody>
        </p:sp>
        <p:sp>
          <p:nvSpPr>
            <p:cNvPr id="78" name="모서리가 둥근 직사각형 225">
              <a:extLst>
                <a:ext uri="{FF2B5EF4-FFF2-40B4-BE49-F238E27FC236}">
                  <a16:creationId xmlns:a16="http://schemas.microsoft.com/office/drawing/2014/main" id="{CD51EB85-A93B-0F4F-A7D7-039489D9C51B}"/>
                </a:ext>
              </a:extLst>
            </p:cNvPr>
            <p:cNvSpPr/>
            <p:nvPr/>
          </p:nvSpPr>
          <p:spPr bwMode="auto">
            <a:xfrm>
              <a:off x="2470295" y="2987248"/>
              <a:ext cx="322755" cy="501390"/>
            </a:xfrm>
            <a:prstGeom prst="roundRect">
              <a:avLst/>
            </a:prstGeom>
            <a:solidFill>
              <a:srgbClr val="0000FF">
                <a:alpha val="52157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>
                <a:latin typeface="Calibri" pitchFamily="34" charset="0"/>
              </a:endParaRPr>
            </a:p>
          </p:txBody>
        </p:sp>
        <p:sp>
          <p:nvSpPr>
            <p:cNvPr id="79" name="모서리가 둥근 직사각형 188">
              <a:extLst>
                <a:ext uri="{FF2B5EF4-FFF2-40B4-BE49-F238E27FC236}">
                  <a16:creationId xmlns:a16="http://schemas.microsoft.com/office/drawing/2014/main" id="{0681650D-8CAD-7341-81B2-A6E761FCBFA5}"/>
                </a:ext>
              </a:extLst>
            </p:cNvPr>
            <p:cNvSpPr/>
            <p:nvPr/>
          </p:nvSpPr>
          <p:spPr>
            <a:xfrm>
              <a:off x="8312425" y="3008446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0" name="모서리가 둥근 직사각형 188">
              <a:extLst>
                <a:ext uri="{FF2B5EF4-FFF2-40B4-BE49-F238E27FC236}">
                  <a16:creationId xmlns:a16="http://schemas.microsoft.com/office/drawing/2014/main" id="{C616F192-7EEB-D540-8B25-01B2662A1246}"/>
                </a:ext>
              </a:extLst>
            </p:cNvPr>
            <p:cNvSpPr/>
            <p:nvPr/>
          </p:nvSpPr>
          <p:spPr>
            <a:xfrm>
              <a:off x="8312425" y="3560156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214AD82-00F4-794C-88BA-117AB6FA87FE}"/>
                </a:ext>
              </a:extLst>
            </p:cNvPr>
            <p:cNvSpPr txBox="1"/>
            <p:nvPr/>
          </p:nvSpPr>
          <p:spPr>
            <a:xfrm>
              <a:off x="7972949" y="252686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rPr>
                <a:t>0x400</a:t>
              </a:r>
              <a:endParaRPr lang="ko-KR" altLang="en-US" sz="1200" b="0" dirty="0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endParaRPr>
            </a:p>
          </p:txBody>
        </p:sp>
        <p:sp>
          <p:nvSpPr>
            <p:cNvPr id="82" name="모서리가 둥근 직사각형 188">
              <a:extLst>
                <a:ext uri="{FF2B5EF4-FFF2-40B4-BE49-F238E27FC236}">
                  <a16:creationId xmlns:a16="http://schemas.microsoft.com/office/drawing/2014/main" id="{D6D396D1-07FB-E041-B7A5-9A4B6FA7AF7F}"/>
                </a:ext>
              </a:extLst>
            </p:cNvPr>
            <p:cNvSpPr/>
            <p:nvPr/>
          </p:nvSpPr>
          <p:spPr>
            <a:xfrm>
              <a:off x="8325657" y="4143582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3" name="모서리가 둥근 직사각형 188">
              <a:extLst>
                <a:ext uri="{FF2B5EF4-FFF2-40B4-BE49-F238E27FC236}">
                  <a16:creationId xmlns:a16="http://schemas.microsoft.com/office/drawing/2014/main" id="{F3F45555-94FB-2B48-9918-8698F2F44D89}"/>
                </a:ext>
              </a:extLst>
            </p:cNvPr>
            <p:cNvSpPr/>
            <p:nvPr/>
          </p:nvSpPr>
          <p:spPr>
            <a:xfrm>
              <a:off x="8312707" y="4706265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모서리가 둥근 직사각형 188">
              <a:extLst>
                <a:ext uri="{FF2B5EF4-FFF2-40B4-BE49-F238E27FC236}">
                  <a16:creationId xmlns:a16="http://schemas.microsoft.com/office/drawing/2014/main" id="{CE702F52-2F50-F240-986C-004B7C4C42EF}"/>
                </a:ext>
              </a:extLst>
            </p:cNvPr>
            <p:cNvSpPr/>
            <p:nvPr/>
          </p:nvSpPr>
          <p:spPr>
            <a:xfrm>
              <a:off x="6883745" y="5305470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5" name="모서리가 둥근 직사각형 188">
              <a:extLst>
                <a:ext uri="{FF2B5EF4-FFF2-40B4-BE49-F238E27FC236}">
                  <a16:creationId xmlns:a16="http://schemas.microsoft.com/office/drawing/2014/main" id="{9F5E116A-78E0-FB48-976F-00AFBD5EF92E}"/>
                </a:ext>
              </a:extLst>
            </p:cNvPr>
            <p:cNvSpPr/>
            <p:nvPr/>
          </p:nvSpPr>
          <p:spPr>
            <a:xfrm>
              <a:off x="6862777" y="5913344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모서리가 둥근 직사각형 188">
              <a:extLst>
                <a:ext uri="{FF2B5EF4-FFF2-40B4-BE49-F238E27FC236}">
                  <a16:creationId xmlns:a16="http://schemas.microsoft.com/office/drawing/2014/main" id="{771E1B4F-E1E4-5242-A80A-DAF38198F485}"/>
                </a:ext>
              </a:extLst>
            </p:cNvPr>
            <p:cNvSpPr/>
            <p:nvPr/>
          </p:nvSpPr>
          <p:spPr>
            <a:xfrm>
              <a:off x="6862777" y="6490098"/>
              <a:ext cx="304800" cy="439678"/>
            </a:xfrm>
            <a:prstGeom prst="roundRect">
              <a:avLst/>
            </a:prstGeom>
            <a:solidFill>
              <a:schemeClr val="accent4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08AEC9-0E7F-6048-B82C-109B2C1BEC37}"/>
                </a:ext>
              </a:extLst>
            </p:cNvPr>
            <p:cNvGrpSpPr/>
            <p:nvPr/>
          </p:nvGrpSpPr>
          <p:grpSpPr>
            <a:xfrm>
              <a:off x="4987159" y="6133182"/>
              <a:ext cx="1570818" cy="3704338"/>
              <a:chOff x="5473510" y="7064256"/>
              <a:chExt cx="987993" cy="19559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E7C0F5A-BFE0-4149-B32D-90EE1165DA41}"/>
                  </a:ext>
                </a:extLst>
              </p:cNvPr>
              <p:cNvSpPr/>
              <p:nvPr/>
            </p:nvSpPr>
            <p:spPr>
              <a:xfrm>
                <a:off x="5473510" y="8661767"/>
                <a:ext cx="477913" cy="3584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/>
                    <a:cs typeface="Arial" panose="020B0604020202020204" pitchFamily="34" charset="0"/>
                  </a:rPr>
                  <a:t>25</a:t>
                </a:r>
                <a:endParaRPr kumimoji="0" lang="ko-KR" alt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40345715-D895-CD47-B9D7-A43554773278}"/>
                  </a:ext>
                </a:extLst>
              </p:cNvPr>
              <p:cNvSpPr/>
              <p:nvPr/>
            </p:nvSpPr>
            <p:spPr>
              <a:xfrm>
                <a:off x="5473510" y="7944413"/>
                <a:ext cx="477913" cy="358434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503677D2-EBCA-8C44-BD62-845547A3C75D}"/>
                  </a:ext>
                </a:extLst>
              </p:cNvPr>
              <p:cNvSpPr/>
              <p:nvPr/>
            </p:nvSpPr>
            <p:spPr>
              <a:xfrm>
                <a:off x="5473510" y="8302847"/>
                <a:ext cx="477913" cy="358434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/>
                  <a:cs typeface="Arial" panose="020B0604020202020204" pitchFamily="34" charset="0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5EE9B34B-40C0-C545-B98C-0D63C0CBE0F8}"/>
                  </a:ext>
                </a:extLst>
              </p:cNvPr>
              <p:cNvSpPr/>
              <p:nvPr/>
            </p:nvSpPr>
            <p:spPr>
              <a:xfrm>
                <a:off x="5684227" y="8077256"/>
                <a:ext cx="71687" cy="71687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896A9A82-F792-3B45-A78C-6FF0CB42FE95}"/>
                  </a:ext>
                </a:extLst>
              </p:cNvPr>
              <p:cNvSpPr/>
              <p:nvPr/>
            </p:nvSpPr>
            <p:spPr>
              <a:xfrm>
                <a:off x="5684227" y="8431849"/>
                <a:ext cx="71687" cy="71687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/>
                  <a:cs typeface="+mn-cs"/>
                </a:endParaRPr>
              </a:p>
            </p:txBody>
          </p:sp>
          <p:cxnSp>
            <p:nvCxnSpPr>
              <p:cNvPr id="125" name="구부러진 연결선 98">
                <a:extLst>
                  <a:ext uri="{FF2B5EF4-FFF2-40B4-BE49-F238E27FC236}">
                    <a16:creationId xmlns:a16="http://schemas.microsoft.com/office/drawing/2014/main" id="{6D2CEB5A-B64E-FB41-B8BE-8830AB7EAD24}"/>
                  </a:ext>
                </a:extLst>
              </p:cNvPr>
              <p:cNvCxnSpPr>
                <a:cxnSpLocks/>
                <a:stCxn id="121" idx="3"/>
                <a:endCxn id="85" idx="1"/>
              </p:cNvCxnSpPr>
              <p:nvPr/>
            </p:nvCxnSpPr>
            <p:spPr bwMode="auto">
              <a:xfrm flipV="1">
                <a:off x="5951423" y="7064256"/>
                <a:ext cx="510080" cy="1059374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26" name="구부러진 연결선 101">
                <a:extLst>
                  <a:ext uri="{FF2B5EF4-FFF2-40B4-BE49-F238E27FC236}">
                    <a16:creationId xmlns:a16="http://schemas.microsoft.com/office/drawing/2014/main" id="{84DCBC96-C994-024D-B772-BBC0259D1B2D}"/>
                  </a:ext>
                </a:extLst>
              </p:cNvPr>
              <p:cNvCxnSpPr>
                <a:cxnSpLocks/>
                <a:stCxn id="122" idx="3"/>
                <a:endCxn id="86" idx="1"/>
              </p:cNvCxnSpPr>
              <p:nvPr/>
            </p:nvCxnSpPr>
            <p:spPr bwMode="auto">
              <a:xfrm flipV="1">
                <a:off x="5951423" y="7368791"/>
                <a:ext cx="510080" cy="1113274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C5E5908-20B8-0345-9A04-E2D3251A2B00}"/>
                </a:ext>
              </a:extLst>
            </p:cNvPr>
            <p:cNvGrpSpPr/>
            <p:nvPr/>
          </p:nvGrpSpPr>
          <p:grpSpPr>
            <a:xfrm>
              <a:off x="8103676" y="2931038"/>
              <a:ext cx="697398" cy="563332"/>
              <a:chOff x="5582506" y="1611341"/>
              <a:chExt cx="773338" cy="694609"/>
            </a:xfrm>
          </p:grpSpPr>
          <p:cxnSp>
            <p:nvCxnSpPr>
              <p:cNvPr id="118" name="직선 연결선[R] 117">
                <a:extLst>
                  <a:ext uri="{FF2B5EF4-FFF2-40B4-BE49-F238E27FC236}">
                    <a16:creationId xmlns:a16="http://schemas.microsoft.com/office/drawing/2014/main" id="{470C470D-3C58-8A4F-BE11-C1ED8BB3B3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[R] 118">
                <a:extLst>
                  <a:ext uri="{FF2B5EF4-FFF2-40B4-BE49-F238E27FC236}">
                    <a16:creationId xmlns:a16="http://schemas.microsoft.com/office/drawing/2014/main" id="{6B4A6FED-F170-044B-A84D-7F74A07B720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995979D-40A8-D34B-B0FD-B4B4BEC59C5E}"/>
                </a:ext>
              </a:extLst>
            </p:cNvPr>
            <p:cNvGrpSpPr/>
            <p:nvPr/>
          </p:nvGrpSpPr>
          <p:grpSpPr>
            <a:xfrm>
              <a:off x="8103163" y="3551863"/>
              <a:ext cx="697398" cy="563332"/>
              <a:chOff x="5582506" y="1611341"/>
              <a:chExt cx="773338" cy="694609"/>
            </a:xfrm>
          </p:grpSpPr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C7D0A7F4-95B5-4A4E-A2A3-9F836B5D512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9032D97C-CA48-224D-B745-FEFA448B0E4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C9DF52C-A5B9-FC40-84CC-398ECA24CE9C}"/>
                </a:ext>
              </a:extLst>
            </p:cNvPr>
            <p:cNvGrpSpPr/>
            <p:nvPr/>
          </p:nvGrpSpPr>
          <p:grpSpPr>
            <a:xfrm>
              <a:off x="8117927" y="4122312"/>
              <a:ext cx="697398" cy="563332"/>
              <a:chOff x="5582506" y="1611341"/>
              <a:chExt cx="773338" cy="694609"/>
            </a:xfrm>
          </p:grpSpPr>
          <p:cxnSp>
            <p:nvCxnSpPr>
              <p:cNvPr id="114" name="직선 연결선[R] 113">
                <a:extLst>
                  <a:ext uri="{FF2B5EF4-FFF2-40B4-BE49-F238E27FC236}">
                    <a16:creationId xmlns:a16="http://schemas.microsoft.com/office/drawing/2014/main" id="{FC6B2DF8-70FD-114E-8BCD-675C20963B8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[R] 114">
                <a:extLst>
                  <a:ext uri="{FF2B5EF4-FFF2-40B4-BE49-F238E27FC236}">
                    <a16:creationId xmlns:a16="http://schemas.microsoft.com/office/drawing/2014/main" id="{1FA9A920-7386-EF4D-936D-6446BAE63E7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9E221C7-8861-274B-81A2-A527DB022A2F}"/>
                </a:ext>
              </a:extLst>
            </p:cNvPr>
            <p:cNvGrpSpPr/>
            <p:nvPr/>
          </p:nvGrpSpPr>
          <p:grpSpPr>
            <a:xfrm>
              <a:off x="8102650" y="4656379"/>
              <a:ext cx="697398" cy="563332"/>
              <a:chOff x="5582506" y="1611341"/>
              <a:chExt cx="773338" cy="694609"/>
            </a:xfrm>
          </p:grpSpPr>
          <p:cxnSp>
            <p:nvCxnSpPr>
              <p:cNvPr id="112" name="직선 연결선[R] 111">
                <a:extLst>
                  <a:ext uri="{FF2B5EF4-FFF2-40B4-BE49-F238E27FC236}">
                    <a16:creationId xmlns:a16="http://schemas.microsoft.com/office/drawing/2014/main" id="{04D3985E-5940-E144-BBEE-6CEF3AF274C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[R] 112">
                <a:extLst>
                  <a:ext uri="{FF2B5EF4-FFF2-40B4-BE49-F238E27FC236}">
                    <a16:creationId xmlns:a16="http://schemas.microsoft.com/office/drawing/2014/main" id="{3DF89438-2A77-3541-B7ED-040D86E15442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ACF66EE-D7AB-8F45-9D61-F37ED31ACFF6}"/>
                </a:ext>
              </a:extLst>
            </p:cNvPr>
            <p:cNvGrpSpPr/>
            <p:nvPr/>
          </p:nvGrpSpPr>
          <p:grpSpPr>
            <a:xfrm>
              <a:off x="6666478" y="5277853"/>
              <a:ext cx="697398" cy="563332"/>
              <a:chOff x="5582506" y="1611341"/>
              <a:chExt cx="773338" cy="694609"/>
            </a:xfrm>
          </p:grpSpPr>
          <p:cxnSp>
            <p:nvCxnSpPr>
              <p:cNvPr id="110" name="직선 연결선[R] 109">
                <a:extLst>
                  <a:ext uri="{FF2B5EF4-FFF2-40B4-BE49-F238E27FC236}">
                    <a16:creationId xmlns:a16="http://schemas.microsoft.com/office/drawing/2014/main" id="{2C274465-D6D6-D649-9739-4B8897C9730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[R] 110">
                <a:extLst>
                  <a:ext uri="{FF2B5EF4-FFF2-40B4-BE49-F238E27FC236}">
                    <a16:creationId xmlns:a16="http://schemas.microsoft.com/office/drawing/2014/main" id="{556F62E2-1C88-2246-B8B1-ED966125DF8A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2E1EAEE-95C7-7C45-964F-5DBE27D5C7F1}"/>
                </a:ext>
              </a:extLst>
            </p:cNvPr>
            <p:cNvGrpSpPr/>
            <p:nvPr/>
          </p:nvGrpSpPr>
          <p:grpSpPr>
            <a:xfrm>
              <a:off x="2270533" y="2914498"/>
              <a:ext cx="697398" cy="563332"/>
              <a:chOff x="5582506" y="1611341"/>
              <a:chExt cx="773338" cy="694609"/>
            </a:xfrm>
          </p:grpSpPr>
          <p:cxnSp>
            <p:nvCxnSpPr>
              <p:cNvPr id="108" name="직선 연결선[R] 107">
                <a:extLst>
                  <a:ext uri="{FF2B5EF4-FFF2-40B4-BE49-F238E27FC236}">
                    <a16:creationId xmlns:a16="http://schemas.microsoft.com/office/drawing/2014/main" id="{E6FEC002-9946-7E47-9A61-095344110E0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[R] 108">
                <a:extLst>
                  <a:ext uri="{FF2B5EF4-FFF2-40B4-BE49-F238E27FC236}">
                    <a16:creationId xmlns:a16="http://schemas.microsoft.com/office/drawing/2014/main" id="{A0941C37-B1D0-314A-8019-A62045FB4FEB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17A066F-9673-9840-A43D-4D579BD9EE75}"/>
                </a:ext>
              </a:extLst>
            </p:cNvPr>
            <p:cNvGrpSpPr/>
            <p:nvPr/>
          </p:nvGrpSpPr>
          <p:grpSpPr>
            <a:xfrm>
              <a:off x="2267409" y="3535188"/>
              <a:ext cx="697398" cy="563332"/>
              <a:chOff x="5582506" y="1611341"/>
              <a:chExt cx="773338" cy="694609"/>
            </a:xfrm>
          </p:grpSpPr>
          <p:cxnSp>
            <p:nvCxnSpPr>
              <p:cNvPr id="106" name="직선 연결선[R] 105">
                <a:extLst>
                  <a:ext uri="{FF2B5EF4-FFF2-40B4-BE49-F238E27FC236}">
                    <a16:creationId xmlns:a16="http://schemas.microsoft.com/office/drawing/2014/main" id="{FC421CCD-5045-994C-AC54-093CA46649A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>
                <a:extLst>
                  <a:ext uri="{FF2B5EF4-FFF2-40B4-BE49-F238E27FC236}">
                    <a16:creationId xmlns:a16="http://schemas.microsoft.com/office/drawing/2014/main" id="{2376D28B-FF65-9F42-AA6E-1CE419BBC1FF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6018812-5FA0-2649-962C-6B6B4354A37D}"/>
                </a:ext>
              </a:extLst>
            </p:cNvPr>
            <p:cNvGrpSpPr/>
            <p:nvPr/>
          </p:nvGrpSpPr>
          <p:grpSpPr>
            <a:xfrm>
              <a:off x="2252027" y="4087717"/>
              <a:ext cx="697398" cy="563332"/>
              <a:chOff x="5582506" y="1611341"/>
              <a:chExt cx="773338" cy="694609"/>
            </a:xfrm>
          </p:grpSpPr>
          <p:cxnSp>
            <p:nvCxnSpPr>
              <p:cNvPr id="104" name="직선 연결선[R] 103">
                <a:extLst>
                  <a:ext uri="{FF2B5EF4-FFF2-40B4-BE49-F238E27FC236}">
                    <a16:creationId xmlns:a16="http://schemas.microsoft.com/office/drawing/2014/main" id="{87B22700-4087-0A49-ACD7-21EEF2CA21C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[R] 104">
                <a:extLst>
                  <a:ext uri="{FF2B5EF4-FFF2-40B4-BE49-F238E27FC236}">
                    <a16:creationId xmlns:a16="http://schemas.microsoft.com/office/drawing/2014/main" id="{C2E85809-AB6F-5B43-BEA8-9087D5412DF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6500D52-1541-0C4D-BF50-C47FA703279E}"/>
                </a:ext>
              </a:extLst>
            </p:cNvPr>
            <p:cNvGrpSpPr/>
            <p:nvPr/>
          </p:nvGrpSpPr>
          <p:grpSpPr>
            <a:xfrm>
              <a:off x="2265612" y="4726814"/>
              <a:ext cx="697398" cy="563332"/>
              <a:chOff x="5582506" y="1611341"/>
              <a:chExt cx="773338" cy="694609"/>
            </a:xfrm>
          </p:grpSpPr>
          <p:cxnSp>
            <p:nvCxnSpPr>
              <p:cNvPr id="102" name="직선 연결선[R] 101">
                <a:extLst>
                  <a:ext uri="{FF2B5EF4-FFF2-40B4-BE49-F238E27FC236}">
                    <a16:creationId xmlns:a16="http://schemas.microsoft.com/office/drawing/2014/main" id="{5DA5F30A-CE85-DA4B-88EB-563FADFAF83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[R] 102">
                <a:extLst>
                  <a:ext uri="{FF2B5EF4-FFF2-40B4-BE49-F238E27FC236}">
                    <a16:creationId xmlns:a16="http://schemas.microsoft.com/office/drawing/2014/main" id="{1100F5C1-07A0-BB47-AB7C-52E7A9E9D7A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A0A439F-5C2F-E346-915B-7424BF80E59F}"/>
                </a:ext>
              </a:extLst>
            </p:cNvPr>
            <p:cNvGrpSpPr/>
            <p:nvPr/>
          </p:nvGrpSpPr>
          <p:grpSpPr>
            <a:xfrm>
              <a:off x="2282973" y="5328544"/>
              <a:ext cx="697398" cy="563332"/>
              <a:chOff x="5582506" y="1611341"/>
              <a:chExt cx="773338" cy="694609"/>
            </a:xfrm>
          </p:grpSpPr>
          <p:cxnSp>
            <p:nvCxnSpPr>
              <p:cNvPr id="100" name="직선 연결선[R] 99">
                <a:extLst>
                  <a:ext uri="{FF2B5EF4-FFF2-40B4-BE49-F238E27FC236}">
                    <a16:creationId xmlns:a16="http://schemas.microsoft.com/office/drawing/2014/main" id="{CB573EB6-ECBB-EB47-AB8D-4197CC3AAD9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5621302" y="1954957"/>
                <a:ext cx="694609" cy="737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0">
                <a:extLst>
                  <a:ext uri="{FF2B5EF4-FFF2-40B4-BE49-F238E27FC236}">
                    <a16:creationId xmlns:a16="http://schemas.microsoft.com/office/drawing/2014/main" id="{0A19212E-4888-F341-979D-A2C6BB677223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5582506" y="1938944"/>
                <a:ext cx="773338" cy="737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구부러진 연결선 107">
              <a:extLst>
                <a:ext uri="{FF2B5EF4-FFF2-40B4-BE49-F238E27FC236}">
                  <a16:creationId xmlns:a16="http://schemas.microsoft.com/office/drawing/2014/main" id="{363D9F81-9CCE-4442-A363-B3F9A75B9C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46575" y="6154990"/>
              <a:ext cx="740586" cy="1984526"/>
            </a:xfrm>
            <a:prstGeom prst="curved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9" name="구부러진 연결선 112">
              <a:extLst>
                <a:ext uri="{FF2B5EF4-FFF2-40B4-BE49-F238E27FC236}">
                  <a16:creationId xmlns:a16="http://schemas.microsoft.com/office/drawing/2014/main" id="{40F229D5-F979-DD4A-8591-57BB9A11109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3672580" y="7503771"/>
              <a:ext cx="1888574" cy="740586"/>
            </a:xfrm>
            <a:prstGeom prst="curvedConnector2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186" name="그림 185">
            <a:extLst>
              <a:ext uri="{FF2B5EF4-FFF2-40B4-BE49-F238E27FC236}">
                <a16:creationId xmlns:a16="http://schemas.microsoft.com/office/drawing/2014/main" id="{30A30E65-190B-2843-9532-F2E6C4A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981" y="2173913"/>
            <a:ext cx="6535791" cy="3528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E7D4CD09-46BF-C840-BBA0-13350073057A}"/>
              </a:ext>
            </a:extLst>
          </p:cNvPr>
          <p:cNvSpPr txBox="1"/>
          <p:nvPr/>
        </p:nvSpPr>
        <p:spPr>
          <a:xfrm>
            <a:off x="9612407" y="6692087"/>
            <a:ext cx="66130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노드를 삽입할 때 그 노드의 레벨 이하의 포인터 만을 업데이트 하도록 수정하였습니다</a:t>
            </a:r>
            <a:r>
              <a:rPr kumimoji="1" lang="en-US" altLang="ko-KR" sz="2400" b="1" dirty="0"/>
              <a:t>.</a:t>
            </a:r>
          </a:p>
          <a:p>
            <a:endParaRPr kumimoji="1" lang="en-US" altLang="ko-KR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ko-KR" altLang="en-US" sz="2400" dirty="0"/>
              <a:t>쓰기 횟수가 약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85%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감소</a:t>
            </a:r>
            <a:r>
              <a:rPr kumimoji="1" lang="ko-KR" altLang="en-US" sz="2400" b="1" dirty="0"/>
              <a:t>했습니다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2400" dirty="0"/>
              <a:t>NVM</a:t>
            </a:r>
            <a:r>
              <a:rPr kumimoji="1" lang="ko-KR" altLang="en-US" sz="2400" dirty="0"/>
              <a:t>과 같은 쓰기 성능이 </a:t>
            </a:r>
            <a:r>
              <a:rPr kumimoji="1" lang="ko-KR" altLang="en-US" sz="2400" b="1" dirty="0"/>
              <a:t>느린 환경</a:t>
            </a:r>
            <a:r>
              <a:rPr kumimoji="1" lang="ko-KR" altLang="en-US" sz="2400" dirty="0"/>
              <a:t>에서 좋은 성능을 보였습니다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ko-KR" sz="24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F6B4939-919E-9146-A05C-253E3FB35EC4}"/>
              </a:ext>
            </a:extLst>
          </p:cNvPr>
          <p:cNvSpPr txBox="1"/>
          <p:nvPr/>
        </p:nvSpPr>
        <p:spPr>
          <a:xfrm>
            <a:off x="3835301" y="9138910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ko-KR" altLang="en-US" sz="2400" b="1" dirty="0"/>
              <a:t>아키텍처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5C08671-8F90-F54F-8CFE-E1B7B0F9734A}"/>
              </a:ext>
            </a:extLst>
          </p:cNvPr>
          <p:cNvSpPr txBox="1"/>
          <p:nvPr/>
        </p:nvSpPr>
        <p:spPr>
          <a:xfrm>
            <a:off x="11064961" y="570524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ko-KR" altLang="en-US" sz="2400" b="1" dirty="0"/>
              <a:t>쓰기 횟수 비교 그래프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F294B-8AD2-8340-A48F-68F0894C2DB6}"/>
              </a:ext>
            </a:extLst>
          </p:cNvPr>
          <p:cNvSpPr txBox="1"/>
          <p:nvPr/>
        </p:nvSpPr>
        <p:spPr>
          <a:xfrm>
            <a:off x="9753600" y="9449019"/>
            <a:ext cx="624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URL </a:t>
            </a:r>
            <a:r>
              <a:rPr kumimoji="1" lang="ko-KR" altLang="en-US" sz="2400" b="1" dirty="0"/>
              <a:t>주소 </a:t>
            </a:r>
            <a:r>
              <a:rPr kumimoji="1" lang="en-US" altLang="ko-KR" sz="2400" b="1" dirty="0"/>
              <a:t>:</a:t>
            </a:r>
            <a:r>
              <a:rPr kumimoji="1" lang="ko-KR" altLang="en-US" sz="2400" b="1" dirty="0"/>
              <a:t>  </a:t>
            </a:r>
            <a:r>
              <a:rPr kumimoji="1" lang="en" altLang="ko-KR" sz="2400" b="1" dirty="0"/>
              <a:t>https://</a:t>
            </a:r>
            <a:r>
              <a:rPr kumimoji="1" lang="en" altLang="ko-KR" sz="2400" b="1" dirty="0" err="1"/>
              <a:t>youtu.be</a:t>
            </a:r>
            <a:r>
              <a:rPr kumimoji="1" lang="en" altLang="ko-KR" sz="2400" b="1" dirty="0"/>
              <a:t>/8mRB-vCsPLM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37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75A17B6-3F82-A34E-82A7-7C2F3873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89" y="2012160"/>
            <a:ext cx="6074916" cy="7847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48FE07-3079-0E4B-B210-1C72CC9F5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958" y="2324100"/>
            <a:ext cx="6074915" cy="7731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54CA487-ED5E-8E4E-8074-FA5296DDEAF6}"/>
              </a:ext>
            </a:extLst>
          </p:cNvPr>
          <p:cNvSpPr txBox="1"/>
          <p:nvPr/>
        </p:nvSpPr>
        <p:spPr>
          <a:xfrm>
            <a:off x="1348673" y="1499457"/>
            <a:ext cx="1122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2-3.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RocksDB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 </a:t>
            </a:r>
            <a:r>
              <a:rPr kumimoji="1" lang="ko-KR" altLang="en-US" sz="5400" b="1" dirty="0" err="1">
                <a:solidFill>
                  <a:srgbClr val="7030A0"/>
                </a:solidFill>
              </a:rPr>
              <a:t>쓰기횟수</a:t>
            </a:r>
            <a:r>
              <a:rPr kumimoji="1" lang="ko-KR" altLang="en-US" sz="5400" b="1" dirty="0">
                <a:solidFill>
                  <a:srgbClr val="7030A0"/>
                </a:solidFill>
              </a:rPr>
              <a:t> 최적화 </a:t>
            </a:r>
            <a:r>
              <a:rPr kumimoji="1" lang="en-US" altLang="ko-KR" sz="5400" b="1" dirty="0">
                <a:solidFill>
                  <a:srgbClr val="7030A0"/>
                </a:solidFill>
              </a:rPr>
              <a:t>(</a:t>
            </a:r>
            <a:r>
              <a:rPr kumimoji="1" lang="ko-KR" altLang="en-US" sz="5400" b="1" dirty="0">
                <a:solidFill>
                  <a:srgbClr val="7030A0"/>
                </a:solidFill>
              </a:rPr>
              <a:t>논문</a:t>
            </a:r>
            <a:r>
              <a:rPr kumimoji="1" lang="en-US" altLang="ko-KR" sz="5400" b="1" dirty="0">
                <a:solidFill>
                  <a:srgbClr val="7030A0"/>
                </a:solidFill>
              </a:rPr>
              <a:t>)</a:t>
            </a:r>
            <a:endParaRPr kumimoji="1" lang="ko-Kore-KR" altLang="en-US" sz="5400" b="1" dirty="0">
              <a:solidFill>
                <a:srgbClr val="7030A0"/>
              </a:solidFill>
            </a:endParaRPr>
          </a:p>
          <a:p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7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2-4. NVM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Based Redis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4E35EBD6-8D1D-F440-A8BD-0DE47D7C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50" y="2813222"/>
            <a:ext cx="7943895" cy="5721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02A011F-ACFF-C44E-8010-AEE29C9E8B8F}"/>
              </a:ext>
            </a:extLst>
          </p:cNvPr>
          <p:cNvSpPr txBox="1"/>
          <p:nvPr/>
        </p:nvSpPr>
        <p:spPr>
          <a:xfrm>
            <a:off x="1333501" y="262275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b="1" dirty="0"/>
              <a:t>한국정보과학회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kcc</a:t>
            </a:r>
            <a:r>
              <a:rPr kumimoji="1" lang="en-US" altLang="ko-KR" sz="2800" b="1" dirty="0"/>
              <a:t> 2020)</a:t>
            </a:r>
            <a:r>
              <a:rPr kumimoji="1" lang="ko-KR" altLang="en-US" sz="2800" b="1" dirty="0"/>
              <a:t> 논문 투고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26786-90D7-2146-AA0C-758022FCDF3D}"/>
              </a:ext>
            </a:extLst>
          </p:cNvPr>
          <p:cNvSpPr txBox="1"/>
          <p:nvPr/>
        </p:nvSpPr>
        <p:spPr>
          <a:xfrm>
            <a:off x="10210800" y="8709110"/>
            <a:ext cx="577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en-US" altLang="ko-Kore-KR" sz="2400" b="1" dirty="0"/>
              <a:t>Redis</a:t>
            </a:r>
            <a:r>
              <a:rPr kumimoji="1" lang="ko-Kore-KR" altLang="en-US" sz="2400" b="1" dirty="0"/>
              <a:t>와 </a:t>
            </a:r>
            <a:r>
              <a:rPr kumimoji="1" lang="en-US" altLang="ko-Kore-KR" sz="2400" b="1" dirty="0" err="1"/>
              <a:t>Pmem</a:t>
            </a:r>
            <a:r>
              <a:rPr kumimoji="1" lang="en-US" altLang="ko-Kore-KR" sz="2400" b="1" dirty="0"/>
              <a:t>-Redis</a:t>
            </a:r>
            <a:r>
              <a:rPr kumimoji="1" lang="ko-Kore-KR" altLang="en-US" sz="2400" b="1" dirty="0"/>
              <a:t>의 저장구조 비교</a:t>
            </a:r>
            <a:r>
              <a:rPr kumimoji="1" lang="en-US" altLang="ko-Kore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552072-DC85-3940-B6D3-54DBA4000A83}"/>
              </a:ext>
            </a:extLst>
          </p:cNvPr>
          <p:cNvSpPr/>
          <p:nvPr/>
        </p:nvSpPr>
        <p:spPr>
          <a:xfrm>
            <a:off x="1104901" y="3970369"/>
            <a:ext cx="73533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최근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intel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공개한 </a:t>
            </a:r>
            <a:r>
              <a:rPr kumimoji="1"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비휘발성</a:t>
            </a:r>
            <a:r>
              <a:rPr kumimoji="1"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메모리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DCPMM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활용하기 위해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intel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은 기존의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DRAM 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kumimoji="1"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DCPMM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수행할 수 있는 </a:t>
            </a:r>
            <a:r>
              <a:rPr kumimoji="1"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pmem-redis</a:t>
            </a:r>
            <a:r>
              <a:rPr kumimoji="1"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개발 하였습니다</a:t>
            </a: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그러나 아직까지 비휘발성 메모리의 성능이 명확히지 못하여 </a:t>
            </a:r>
            <a:r>
              <a:rPr kumimoji="1" lang="ko-Kore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메모리에 따른 성능 분석</a:t>
            </a:r>
            <a:r>
              <a: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결과를 </a:t>
            </a:r>
            <a:r>
              <a:rPr kumimoji="1" lang="en-US" altLang="ko-Kore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Redis</a:t>
            </a:r>
            <a:r>
              <a: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바탕으로 분석하였습니다</a:t>
            </a:r>
            <a:r>
              <a:rPr kumimoji="1" lang="en-US" altLang="ko-Kore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kumimoji="1" lang="en-US" altLang="ko-Kore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이는 향후 이질적 메모리를 활용하기 위한 기법의  초석이 될것으로 예측됩니다</a:t>
            </a:r>
            <a:r>
              <a:rPr kumimoji="1" lang="en-US" altLang="ko-Kore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kumimoji="1" lang="ko-Kore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4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11300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2-4.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NVM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과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DRAM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의 성능 분석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F06523-E710-1043-BC8D-39F919D7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6858"/>
            <a:ext cx="7797870" cy="6187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192510-389A-AE47-A7C1-2A8959D7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385" y="2875383"/>
            <a:ext cx="7763083" cy="6139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C52C1F-6BA0-E54F-BEA3-25C60C15ED1B}"/>
              </a:ext>
            </a:extLst>
          </p:cNvPr>
          <p:cNvSpPr txBox="1"/>
          <p:nvPr/>
        </p:nvSpPr>
        <p:spPr>
          <a:xfrm>
            <a:off x="3527744" y="8939943"/>
            <a:ext cx="109786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" altLang="ko-Kore-KR" sz="2400" dirty="0"/>
              <a:t>DCPMM </a:t>
            </a:r>
            <a:r>
              <a:rPr lang="ko-KR" altLang="en-US" sz="2400" dirty="0"/>
              <a:t>메모리와 </a:t>
            </a:r>
            <a:r>
              <a:rPr lang="en" altLang="ko-Kore-KR" sz="2400" dirty="0" err="1"/>
              <a:t>Pmem</a:t>
            </a:r>
            <a:r>
              <a:rPr lang="en" altLang="ko-Kore-KR" sz="2400" dirty="0"/>
              <a:t>-Redis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사용하고자 하는 다양한 응용들이 성능과 비용 간의 합리적인 트레이드오프를 할 수 있도록 가이드라인 제공하였습니다</a:t>
            </a:r>
            <a:r>
              <a:rPr lang="en-US" altLang="ko-KR" sz="2400" dirty="0"/>
              <a:t>.</a:t>
            </a:r>
            <a:endParaRPr lang="ko-KR" altLang="en-US" sz="3200" dirty="0"/>
          </a:p>
          <a:p>
            <a:r>
              <a:rPr kumimoji="1" lang="ko-KR" altLang="en-US" sz="2400" b="1" dirty="0"/>
              <a:t> </a:t>
            </a:r>
            <a:endParaRPr kumimoji="1" lang="en-US" altLang="ko-KR" sz="2400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ko-KR" sz="2400" dirty="0"/>
          </a:p>
        </p:txBody>
      </p:sp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9D780E36-2142-9B46-843E-D84C010AB97D}"/>
              </a:ext>
            </a:extLst>
          </p:cNvPr>
          <p:cNvSpPr/>
          <p:nvPr/>
        </p:nvSpPr>
        <p:spPr>
          <a:xfrm>
            <a:off x="1038447" y="3504677"/>
            <a:ext cx="2971800" cy="1601400"/>
          </a:xfrm>
          <a:prstGeom prst="wedgeRoundRectCallout">
            <a:avLst>
              <a:gd name="adj1" fmla="val 22133"/>
              <a:gd name="adj2" fmla="val 76834"/>
              <a:gd name="adj3" fmla="val 16667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3000">
                <a:schemeClr val="tx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기존 </a:t>
            </a:r>
            <a:r>
              <a:rPr kumimoji="1" lang="en-US" altLang="ko-KR" sz="2400" dirty="0"/>
              <a:t>Redis</a:t>
            </a:r>
            <a:r>
              <a:rPr kumimoji="1" lang="ko-KR" altLang="en-US" sz="2400" dirty="0"/>
              <a:t>와 성능 차이가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거의 없음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E2F4022D-0F80-8C49-BC0C-E7CF02B73833}"/>
              </a:ext>
            </a:extLst>
          </p:cNvPr>
          <p:cNvSpPr/>
          <p:nvPr/>
        </p:nvSpPr>
        <p:spPr>
          <a:xfrm>
            <a:off x="8897701" y="3504677"/>
            <a:ext cx="2992991" cy="1638823"/>
          </a:xfrm>
          <a:prstGeom prst="wedgeRoundRectCallout">
            <a:avLst>
              <a:gd name="adj1" fmla="val 22596"/>
              <a:gd name="adj2" fmla="val 79796"/>
              <a:gd name="adj3" fmla="val 16667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ko-KR" sz="2400" dirty="0"/>
          </a:p>
          <a:p>
            <a:r>
              <a:rPr kumimoji="1" lang="ko-KR" altLang="en-US" sz="2400" dirty="0"/>
              <a:t>기존 </a:t>
            </a:r>
            <a:r>
              <a:rPr kumimoji="1" lang="en-US" altLang="ko-KR" sz="2400" dirty="0"/>
              <a:t>Redis </a:t>
            </a:r>
            <a:r>
              <a:rPr kumimoji="1" lang="ko-KR" altLang="en-US" sz="2400" dirty="0"/>
              <a:t>보다 </a:t>
            </a:r>
            <a:endParaRPr kumimoji="1" lang="en-US" altLang="ko-KR" sz="2400" dirty="0"/>
          </a:p>
          <a:p>
            <a:r>
              <a:rPr kumimoji="1" lang="ko-KR" altLang="en-US" sz="2400" b="1" dirty="0">
                <a:solidFill>
                  <a:srgbClr val="FF0000"/>
                </a:solidFill>
              </a:rPr>
              <a:t>약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27%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2400" dirty="0"/>
              <a:t>정도의 성능 저하</a:t>
            </a:r>
            <a:endParaRPr kumimoji="1" lang="en-US" altLang="ko-KR" sz="2400" dirty="0"/>
          </a:p>
          <a:p>
            <a:pPr algn="ctr"/>
            <a:endParaRPr kumimoji="1" lang="ko-Kore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3123-3807-244D-B488-7B75D3C832C4}"/>
              </a:ext>
            </a:extLst>
          </p:cNvPr>
          <p:cNvSpPr txBox="1"/>
          <p:nvPr/>
        </p:nvSpPr>
        <p:spPr>
          <a:xfrm>
            <a:off x="6602763" y="8479636"/>
            <a:ext cx="447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en-US" altLang="ko-Kore-KR" sz="2400" b="1" dirty="0" err="1"/>
              <a:t>Memtier</a:t>
            </a:r>
            <a:r>
              <a:rPr kumimoji="1" lang="en-US" altLang="ko-Kore-KR" sz="2400" b="1" dirty="0"/>
              <a:t> Benchmark</a:t>
            </a:r>
            <a:r>
              <a:rPr kumimoji="1" lang="ko-KR" altLang="en-US" sz="2400" b="1" dirty="0"/>
              <a:t> 성능 비교</a:t>
            </a:r>
            <a:r>
              <a:rPr kumimoji="1" lang="en-US" altLang="ko-KR" sz="2400" b="1" dirty="0"/>
              <a:t>&gt;</a:t>
            </a:r>
            <a:r>
              <a:rPr kumimoji="1" lang="en-US" altLang="ko-Kore-KR" sz="2400" b="1" dirty="0"/>
              <a:t> 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640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BF0C0-C2E6-C845-A0DF-EB440116C05E}"/>
              </a:ext>
            </a:extLst>
          </p:cNvPr>
          <p:cNvSpPr txBox="1"/>
          <p:nvPr/>
        </p:nvSpPr>
        <p:spPr>
          <a:xfrm>
            <a:off x="-4019107" y="5550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DF69CD-8409-534B-9855-95F70AA7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77" y="1861900"/>
            <a:ext cx="5460559" cy="7734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3EB800-49BA-1744-A4F3-1EBD6890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36" y="1869725"/>
            <a:ext cx="5520180" cy="7684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C496E69-475A-6543-9A4A-19D338A38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36" r="51031" b="11729"/>
          <a:stretch/>
        </p:blipFill>
        <p:spPr>
          <a:xfrm>
            <a:off x="12340505" y="2118124"/>
            <a:ext cx="3100619" cy="7435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E136338-EDCC-2B4F-B71C-FDEBB66C2B7A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6B46EC-DFA1-284B-BEC3-E26000AD6789}"/>
              </a:ext>
            </a:extLst>
          </p:cNvPr>
          <p:cNvSpPr txBox="1"/>
          <p:nvPr/>
        </p:nvSpPr>
        <p:spPr>
          <a:xfrm>
            <a:off x="1348674" y="1499457"/>
            <a:ext cx="102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2-4. NVM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Based Redis (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논문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)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2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3" y="1499457"/>
            <a:ext cx="13205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2-5.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Ceph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의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KVS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워크로드 분석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B338C-E495-CB46-892B-BB3BF9099804}"/>
              </a:ext>
            </a:extLst>
          </p:cNvPr>
          <p:cNvSpPr txBox="1"/>
          <p:nvPr/>
        </p:nvSpPr>
        <p:spPr>
          <a:xfrm>
            <a:off x="1398815" y="285596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b="1" dirty="0"/>
              <a:t>한국정보과학회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ksc</a:t>
            </a:r>
            <a:r>
              <a:rPr kumimoji="1" lang="en-US" altLang="ko-KR" sz="2800" b="1" dirty="0"/>
              <a:t> 2019)</a:t>
            </a:r>
            <a:r>
              <a:rPr kumimoji="1" lang="ko-KR" altLang="en-US" sz="2800" b="1" dirty="0"/>
              <a:t> 논문 투고</a:t>
            </a:r>
            <a:endParaRPr kumimoji="1" lang="ko-Kore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EFB94-57CD-E04F-8D5D-6167E29E1B09}"/>
              </a:ext>
            </a:extLst>
          </p:cNvPr>
          <p:cNvSpPr txBox="1"/>
          <p:nvPr/>
        </p:nvSpPr>
        <p:spPr>
          <a:xfrm>
            <a:off x="2678361" y="8931829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en-US" altLang="ko-KR" sz="2400" b="1" dirty="0" err="1"/>
              <a:t>Ceph</a:t>
            </a:r>
            <a:r>
              <a:rPr kumimoji="1" lang="ko-KR" altLang="en-US" sz="2400" b="1" dirty="0"/>
              <a:t>의 </a:t>
            </a:r>
            <a:r>
              <a:rPr kumimoji="1" lang="en-US" altLang="ko-KR" sz="2400" b="1" dirty="0" err="1"/>
              <a:t>BlueStore</a:t>
            </a:r>
            <a:r>
              <a:rPr kumimoji="1" lang="en-US" altLang="ko-KR" sz="2400" b="1" dirty="0"/>
              <a:t> </a:t>
            </a:r>
            <a:r>
              <a:rPr kumimoji="1" lang="ko-KR" altLang="en-US" sz="2400" b="1" dirty="0"/>
              <a:t>아키텍처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1834388-05D2-354E-AE2C-30B96A8989EC}"/>
              </a:ext>
            </a:extLst>
          </p:cNvPr>
          <p:cNvSpPr/>
          <p:nvPr/>
        </p:nvSpPr>
        <p:spPr>
          <a:xfrm>
            <a:off x="1687690" y="3996059"/>
            <a:ext cx="5895390" cy="3771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232598-16F6-8844-A59E-AE2F99EBC30E}"/>
              </a:ext>
            </a:extLst>
          </p:cNvPr>
          <p:cNvSpPr/>
          <p:nvPr/>
        </p:nvSpPr>
        <p:spPr>
          <a:xfrm>
            <a:off x="4262380" y="6789986"/>
            <a:ext cx="2950648" cy="7882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429AE48-F1FB-1543-BCB6-F5434F69D006}"/>
              </a:ext>
            </a:extLst>
          </p:cNvPr>
          <p:cNvSpPr/>
          <p:nvPr/>
        </p:nvSpPr>
        <p:spPr>
          <a:xfrm>
            <a:off x="1699589" y="7976942"/>
            <a:ext cx="5895387" cy="6822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1" name="자유형 140">
            <a:extLst>
              <a:ext uri="{FF2B5EF4-FFF2-40B4-BE49-F238E27FC236}">
                <a16:creationId xmlns:a16="http://schemas.microsoft.com/office/drawing/2014/main" id="{37B75213-BC8C-9742-9E77-AD03373AD4FC}"/>
              </a:ext>
            </a:extLst>
          </p:cNvPr>
          <p:cNvSpPr/>
          <p:nvPr/>
        </p:nvSpPr>
        <p:spPr>
          <a:xfrm rot="16200000">
            <a:off x="6165810" y="699650"/>
            <a:ext cx="4378552" cy="8271396"/>
          </a:xfrm>
          <a:custGeom>
            <a:avLst/>
            <a:gdLst>
              <a:gd name="connsiteX0" fmla="*/ 4409468 w 4409468"/>
              <a:gd name="connsiteY0" fmla="*/ 7517494 h 8212311"/>
              <a:gd name="connsiteX1" fmla="*/ 1353512 w 4409468"/>
              <a:gd name="connsiteY1" fmla="*/ 7517493 h 8212311"/>
              <a:gd name="connsiteX2" fmla="*/ 1385456 w 4409468"/>
              <a:gd name="connsiteY2" fmla="*/ 8212311 h 8212311"/>
              <a:gd name="connsiteX3" fmla="*/ 0 w 4409468"/>
              <a:gd name="connsiteY3" fmla="*/ 8212311 h 8212311"/>
              <a:gd name="connsiteX4" fmla="*/ 346364 w 4409468"/>
              <a:gd name="connsiteY4" fmla="*/ 678582 h 8212311"/>
              <a:gd name="connsiteX5" fmla="*/ 1039092 w 4409468"/>
              <a:gd name="connsiteY5" fmla="*/ 678582 h 8212311"/>
              <a:gd name="connsiteX6" fmla="*/ 1051083 w 4409468"/>
              <a:gd name="connsiteY6" fmla="*/ 939397 h 8212311"/>
              <a:gd name="connsiteX7" fmla="*/ 1051083 w 4409468"/>
              <a:gd name="connsiteY7" fmla="*/ 0 h 821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9468" h="8212311">
                <a:moveTo>
                  <a:pt x="4409468" y="7517494"/>
                </a:moveTo>
                <a:lnTo>
                  <a:pt x="1353512" y="7517493"/>
                </a:lnTo>
                <a:lnTo>
                  <a:pt x="1385456" y="8212311"/>
                </a:lnTo>
                <a:lnTo>
                  <a:pt x="0" y="8212311"/>
                </a:lnTo>
                <a:lnTo>
                  <a:pt x="346364" y="678582"/>
                </a:lnTo>
                <a:lnTo>
                  <a:pt x="1039092" y="678582"/>
                </a:lnTo>
                <a:lnTo>
                  <a:pt x="1051083" y="939397"/>
                </a:lnTo>
                <a:lnTo>
                  <a:pt x="1051083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5000">
                <a:schemeClr val="accent6">
                  <a:lumMod val="60000"/>
                  <a:lumOff val="4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1EE8C08-92D7-F44D-B7A1-D6D5AD0A62D3}"/>
              </a:ext>
            </a:extLst>
          </p:cNvPr>
          <p:cNvSpPr txBox="1"/>
          <p:nvPr/>
        </p:nvSpPr>
        <p:spPr>
          <a:xfrm>
            <a:off x="2008341" y="4350001"/>
            <a:ext cx="3233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 err="1"/>
              <a:t>BlueStore</a:t>
            </a:r>
            <a:endParaRPr kumimoji="1" lang="ko-Kore-KR" altLang="en-US" sz="48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752B35-11AA-AD4A-BEFB-3CEF914E8A3C}"/>
              </a:ext>
            </a:extLst>
          </p:cNvPr>
          <p:cNvSpPr/>
          <p:nvPr/>
        </p:nvSpPr>
        <p:spPr>
          <a:xfrm>
            <a:off x="4262380" y="5988277"/>
            <a:ext cx="2953631" cy="7882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99BD0D-2456-D740-B4F7-38E193637F7C}"/>
              </a:ext>
            </a:extLst>
          </p:cNvPr>
          <p:cNvSpPr txBox="1"/>
          <p:nvPr/>
        </p:nvSpPr>
        <p:spPr>
          <a:xfrm>
            <a:off x="2971002" y="7913756"/>
            <a:ext cx="3233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/>
              <a:t>HDD or SSD</a:t>
            </a:r>
            <a:endParaRPr kumimoji="1" lang="ko-Kore-KR" altLang="en-US" sz="48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F2B1B61-0499-1D4E-BA4E-C6C74442BF42}"/>
              </a:ext>
            </a:extLst>
          </p:cNvPr>
          <p:cNvSpPr txBox="1"/>
          <p:nvPr/>
        </p:nvSpPr>
        <p:spPr>
          <a:xfrm>
            <a:off x="4730700" y="6005150"/>
            <a:ext cx="323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 err="1"/>
              <a:t>RocksDB</a:t>
            </a:r>
            <a:endParaRPr kumimoji="1" lang="ko-Kore-KR" altLang="en-US" sz="4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4FB7453-34A2-D74A-81F0-6C5EB30FF768}"/>
              </a:ext>
            </a:extLst>
          </p:cNvPr>
          <p:cNvSpPr txBox="1"/>
          <p:nvPr/>
        </p:nvSpPr>
        <p:spPr>
          <a:xfrm>
            <a:off x="4939117" y="6787512"/>
            <a:ext cx="323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 err="1"/>
              <a:t>BlueFS</a:t>
            </a:r>
            <a:endParaRPr kumimoji="1" lang="ko-Kore-KR" altLang="en-US" sz="4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643E7F7-4B22-2A4B-8590-12EFF2E89682}"/>
              </a:ext>
            </a:extLst>
          </p:cNvPr>
          <p:cNvSpPr txBox="1"/>
          <p:nvPr/>
        </p:nvSpPr>
        <p:spPr>
          <a:xfrm>
            <a:off x="5059689" y="4904606"/>
            <a:ext cx="219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metadata</a:t>
            </a:r>
            <a:endParaRPr kumimoji="1" lang="ko-Kore-KR" altLang="en-US" sz="24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F4FA4A1-90E3-DF40-ACBB-3F8C1B0AEE6C}"/>
              </a:ext>
            </a:extLst>
          </p:cNvPr>
          <p:cNvSpPr/>
          <p:nvPr/>
        </p:nvSpPr>
        <p:spPr>
          <a:xfrm>
            <a:off x="10713868" y="2512682"/>
            <a:ext cx="4373729" cy="4299312"/>
          </a:xfrm>
          <a:prstGeom prst="ellipse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아래쪽 화살표[D] 133">
            <a:extLst>
              <a:ext uri="{FF2B5EF4-FFF2-40B4-BE49-F238E27FC236}">
                <a16:creationId xmlns:a16="http://schemas.microsoft.com/office/drawing/2014/main" id="{8916194E-0F61-4749-8186-C51BE49C7B39}"/>
              </a:ext>
            </a:extLst>
          </p:cNvPr>
          <p:cNvSpPr/>
          <p:nvPr/>
        </p:nvSpPr>
        <p:spPr>
          <a:xfrm>
            <a:off x="5690424" y="5445874"/>
            <a:ext cx="176354" cy="420342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41444F4-EBBC-FD44-8A68-103E722783DA}"/>
              </a:ext>
            </a:extLst>
          </p:cNvPr>
          <p:cNvGrpSpPr/>
          <p:nvPr/>
        </p:nvGrpSpPr>
        <p:grpSpPr>
          <a:xfrm>
            <a:off x="10465722" y="1932561"/>
            <a:ext cx="6064599" cy="5108940"/>
            <a:chOff x="10465722" y="1932561"/>
            <a:chExt cx="6064599" cy="510894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52E4C62-5ADA-3D40-A0A9-62E0336C3943}"/>
                </a:ext>
              </a:extLst>
            </p:cNvPr>
            <p:cNvGrpSpPr/>
            <p:nvPr/>
          </p:nvGrpSpPr>
          <p:grpSpPr>
            <a:xfrm>
              <a:off x="10823220" y="2777627"/>
              <a:ext cx="4035780" cy="3103955"/>
              <a:chOff x="2369703" y="877187"/>
              <a:chExt cx="7021508" cy="535291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9B4827D-7C32-CF48-8EC7-661E2F6A67B0}"/>
                  </a:ext>
                </a:extLst>
              </p:cNvPr>
              <p:cNvGrpSpPr/>
              <p:nvPr/>
            </p:nvGrpSpPr>
            <p:grpSpPr>
              <a:xfrm>
                <a:off x="2369703" y="877187"/>
                <a:ext cx="7021508" cy="5352917"/>
                <a:chOff x="2221920" y="862899"/>
                <a:chExt cx="7021508" cy="5352917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593E47E2-6094-2046-BCEF-027626DB48B0}"/>
                    </a:ext>
                  </a:extLst>
                </p:cNvPr>
                <p:cNvGrpSpPr/>
                <p:nvPr/>
              </p:nvGrpSpPr>
              <p:grpSpPr>
                <a:xfrm>
                  <a:off x="2221920" y="862899"/>
                  <a:ext cx="7021508" cy="5352917"/>
                  <a:chOff x="578859" y="423071"/>
                  <a:chExt cx="7021508" cy="5352917"/>
                </a:xfrm>
              </p:grpSpPr>
              <p:sp>
                <p:nvSpPr>
                  <p:cNvPr id="32" name="모서리가 둥근 직사각형 31">
                    <a:extLst>
                      <a:ext uri="{FF2B5EF4-FFF2-40B4-BE49-F238E27FC236}">
                        <a16:creationId xmlns:a16="http://schemas.microsoft.com/office/drawing/2014/main" id="{D9BD5C0C-03E4-5F4D-B186-2A32285A7B2C}"/>
                      </a:ext>
                    </a:extLst>
                  </p:cNvPr>
                  <p:cNvSpPr/>
                  <p:nvPr/>
                </p:nvSpPr>
                <p:spPr>
                  <a:xfrm>
                    <a:off x="2937803" y="423071"/>
                    <a:ext cx="2473235" cy="971717"/>
                  </a:xfrm>
                  <a:prstGeom prst="round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2000" dirty="0" err="1"/>
                      <a:t>Memtable</a:t>
                    </a:r>
                    <a:endParaRPr kumimoji="1" lang="ko-KR" altLang="en-US" sz="2000" dirty="0"/>
                  </a:p>
                </p:txBody>
              </p:sp>
              <p:sp>
                <p:nvSpPr>
                  <p:cNvPr id="34" name="모서리가 둥근 직사각형 33">
                    <a:extLst>
                      <a:ext uri="{FF2B5EF4-FFF2-40B4-BE49-F238E27FC236}">
                        <a16:creationId xmlns:a16="http://schemas.microsoft.com/office/drawing/2014/main" id="{848161C7-C877-A348-91DE-F5660177B90E}"/>
                      </a:ext>
                    </a:extLst>
                  </p:cNvPr>
                  <p:cNvSpPr/>
                  <p:nvPr/>
                </p:nvSpPr>
                <p:spPr>
                  <a:xfrm>
                    <a:off x="5803315" y="2630188"/>
                    <a:ext cx="956442" cy="630621"/>
                  </a:xfrm>
                  <a:prstGeom prst="round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dirty="0"/>
                      <a:t>SST</a:t>
                    </a:r>
                    <a:endParaRPr kumimoji="1" lang="ko-KR" altLang="en-US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A52DE98F-4E48-694B-9048-49283BF99E0D}"/>
                      </a:ext>
                    </a:extLst>
                  </p:cNvPr>
                  <p:cNvGrpSpPr/>
                  <p:nvPr/>
                </p:nvGrpSpPr>
                <p:grpSpPr>
                  <a:xfrm>
                    <a:off x="2937803" y="2524314"/>
                    <a:ext cx="2519282" cy="840333"/>
                    <a:chOff x="2800224" y="2524314"/>
                    <a:chExt cx="2519282" cy="840333"/>
                  </a:xfrm>
                </p:grpSpPr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id="{714E8A65-BD6A-7F4A-B94A-9D4B5AAF75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613" y="2648279"/>
                      <a:ext cx="2305162" cy="630621"/>
                      <a:chOff x="2987456" y="2558936"/>
                      <a:chExt cx="2305162" cy="630621"/>
                    </a:xfrm>
                  </p:grpSpPr>
                  <p:sp>
                    <p:nvSpPr>
                      <p:cNvPr id="59" name="모서리가 둥근 직사각형 58">
                        <a:extLst>
                          <a:ext uri="{FF2B5EF4-FFF2-40B4-BE49-F238E27FC236}">
                            <a16:creationId xmlns:a16="http://schemas.microsoft.com/office/drawing/2014/main" id="{18C66CE2-F6FA-A44C-B37A-2524BC8BC8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87456" y="2558936"/>
                        <a:ext cx="956442" cy="630621"/>
                      </a:xfrm>
                      <a:prstGeom prst="roundRect">
                        <a:avLst/>
                      </a:prstGeom>
                      <a:solidFill>
                        <a:srgbClr val="00206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dirty="0"/>
                          <a:t>SST</a:t>
                        </a:r>
                        <a:endParaRPr kumimoji="1" lang="ko-KR" altLang="en-US" dirty="0"/>
                      </a:p>
                    </p:txBody>
                  </p:sp>
                  <p:sp>
                    <p:nvSpPr>
                      <p:cNvPr id="60" name="모서리가 둥근 직사각형 59">
                        <a:extLst>
                          <a:ext uri="{FF2B5EF4-FFF2-40B4-BE49-F238E27FC236}">
                            <a16:creationId xmlns:a16="http://schemas.microsoft.com/office/drawing/2014/main" id="{D2A0280C-6DB5-5C49-8060-4DFB17E48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36176" y="2558936"/>
                        <a:ext cx="956442" cy="630621"/>
                      </a:xfrm>
                      <a:prstGeom prst="roundRect">
                        <a:avLst/>
                      </a:prstGeom>
                      <a:solidFill>
                        <a:srgbClr val="00206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dirty="0"/>
                          <a:t>SST</a:t>
                        </a:r>
                        <a:endParaRPr kumimoji="1" lang="ko-KR" altLang="en-US" dirty="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04E2EDE-55EF-694A-B8F3-B301571CAC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0224" y="2524314"/>
                      <a:ext cx="2519282" cy="84033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accent1"/>
                      </a:solidFill>
                      <a:prstDash val="solid"/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708139"/>
                                <a:gd name="connsiteY0" fmla="*/ 0 h 1045783"/>
                                <a:gd name="connsiteX1" fmla="*/ 649953 w 2708139"/>
                                <a:gd name="connsiteY1" fmla="*/ 0 h 1045783"/>
                                <a:gd name="connsiteX2" fmla="*/ 1245744 w 2708139"/>
                                <a:gd name="connsiteY2" fmla="*/ 0 h 1045783"/>
                                <a:gd name="connsiteX3" fmla="*/ 1976941 w 2708139"/>
                                <a:gd name="connsiteY3" fmla="*/ 0 h 1045783"/>
                                <a:gd name="connsiteX4" fmla="*/ 2708139 w 2708139"/>
                                <a:gd name="connsiteY4" fmla="*/ 0 h 1045783"/>
                                <a:gd name="connsiteX5" fmla="*/ 2708139 w 2708139"/>
                                <a:gd name="connsiteY5" fmla="*/ 512434 h 1045783"/>
                                <a:gd name="connsiteX6" fmla="*/ 2708139 w 2708139"/>
                                <a:gd name="connsiteY6" fmla="*/ 1045783 h 1045783"/>
                                <a:gd name="connsiteX7" fmla="*/ 2031104 w 2708139"/>
                                <a:gd name="connsiteY7" fmla="*/ 1045783 h 1045783"/>
                                <a:gd name="connsiteX8" fmla="*/ 1299907 w 2708139"/>
                                <a:gd name="connsiteY8" fmla="*/ 1045783 h 1045783"/>
                                <a:gd name="connsiteX9" fmla="*/ 704116 w 2708139"/>
                                <a:gd name="connsiteY9" fmla="*/ 1045783 h 1045783"/>
                                <a:gd name="connsiteX10" fmla="*/ 0 w 2708139"/>
                                <a:gd name="connsiteY10" fmla="*/ 1045783 h 1045783"/>
                                <a:gd name="connsiteX11" fmla="*/ 0 w 2708139"/>
                                <a:gd name="connsiteY11" fmla="*/ 522892 h 1045783"/>
                                <a:gd name="connsiteX12" fmla="*/ 0 w 2708139"/>
                                <a:gd name="connsiteY12" fmla="*/ 0 h 104578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2708139" h="1045783" extrusionOk="0">
                                  <a:moveTo>
                                    <a:pt x="0" y="0"/>
                                  </a:moveTo>
                                  <a:cubicBezTo>
                                    <a:pt x="157463" y="-1372"/>
                                    <a:pt x="474705" y="18855"/>
                                    <a:pt x="649953" y="0"/>
                                  </a:cubicBezTo>
                                  <a:cubicBezTo>
                                    <a:pt x="825201" y="-18855"/>
                                    <a:pt x="965915" y="5078"/>
                                    <a:pt x="1245744" y="0"/>
                                  </a:cubicBezTo>
                                  <a:cubicBezTo>
                                    <a:pt x="1525573" y="-5078"/>
                                    <a:pt x="1631965" y="-23810"/>
                                    <a:pt x="1976941" y="0"/>
                                  </a:cubicBezTo>
                                  <a:cubicBezTo>
                                    <a:pt x="2321917" y="23810"/>
                                    <a:pt x="2531083" y="-22238"/>
                                    <a:pt x="2708139" y="0"/>
                                  </a:cubicBezTo>
                                  <a:cubicBezTo>
                                    <a:pt x="2722929" y="243645"/>
                                    <a:pt x="2729747" y="312034"/>
                                    <a:pt x="2708139" y="512434"/>
                                  </a:cubicBezTo>
                                  <a:cubicBezTo>
                                    <a:pt x="2686531" y="712834"/>
                                    <a:pt x="2712461" y="924403"/>
                                    <a:pt x="2708139" y="1045783"/>
                                  </a:cubicBezTo>
                                  <a:cubicBezTo>
                                    <a:pt x="2397486" y="1043390"/>
                                    <a:pt x="2260795" y="1070726"/>
                                    <a:pt x="2031104" y="1045783"/>
                                  </a:cubicBezTo>
                                  <a:cubicBezTo>
                                    <a:pt x="1801413" y="1020840"/>
                                    <a:pt x="1605748" y="1075379"/>
                                    <a:pt x="1299907" y="1045783"/>
                                  </a:cubicBezTo>
                                  <a:cubicBezTo>
                                    <a:pt x="994066" y="1016187"/>
                                    <a:pt x="858894" y="1054275"/>
                                    <a:pt x="704116" y="1045783"/>
                                  </a:cubicBezTo>
                                  <a:cubicBezTo>
                                    <a:pt x="549338" y="1037291"/>
                                    <a:pt x="251715" y="1010641"/>
                                    <a:pt x="0" y="1045783"/>
                                  </a:cubicBezTo>
                                  <a:cubicBezTo>
                                    <a:pt x="14759" y="888053"/>
                                    <a:pt x="1094" y="755967"/>
                                    <a:pt x="0" y="522892"/>
                                  </a:cubicBezTo>
                                  <a:cubicBezTo>
                                    <a:pt x="-1094" y="289817"/>
                                    <a:pt x="-24407" y="127920"/>
                                    <a:pt x="0" y="0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kumimoji="1" lang="ko-KR" altLang="en-US" dirty="0"/>
                    </a:p>
                  </p:txBody>
                </p:sp>
              </p:grpSp>
              <p:cxnSp>
                <p:nvCxnSpPr>
                  <p:cNvPr id="36" name="구부러진 연결선[U] 35">
                    <a:extLst>
                      <a:ext uri="{FF2B5EF4-FFF2-40B4-BE49-F238E27FC236}">
                        <a16:creationId xmlns:a16="http://schemas.microsoft.com/office/drawing/2014/main" id="{423D0F9A-D78B-AB44-B13D-3DD93244A421}"/>
                      </a:ext>
                    </a:extLst>
                  </p:cNvPr>
                  <p:cNvCxnSpPr>
                    <a:cxnSpLocks/>
                    <a:stCxn id="34" idx="3"/>
                    <a:endCxn id="52" idx="3"/>
                  </p:cNvCxnSpPr>
                  <p:nvPr/>
                </p:nvCxnSpPr>
                <p:spPr>
                  <a:xfrm>
                    <a:off x="6759757" y="2945499"/>
                    <a:ext cx="197457" cy="1125110"/>
                  </a:xfrm>
                  <a:prstGeom prst="curvedConnector3">
                    <a:avLst>
                      <a:gd name="adj1" fmla="val 215772"/>
                    </a:avLst>
                  </a:prstGeom>
                  <a:ln w="635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3E0EA5AD-4405-4645-A1CE-36EB8B0EBD8A}"/>
                      </a:ext>
                    </a:extLst>
                  </p:cNvPr>
                  <p:cNvGrpSpPr/>
                  <p:nvPr/>
                </p:nvGrpSpPr>
                <p:grpSpPr>
                  <a:xfrm>
                    <a:off x="1598210" y="3650442"/>
                    <a:ext cx="5359004" cy="840333"/>
                    <a:chOff x="2195146" y="3545585"/>
                    <a:chExt cx="5359004" cy="840333"/>
                  </a:xfrm>
                </p:grpSpPr>
                <p:grpSp>
                  <p:nvGrpSpPr>
                    <p:cNvPr id="51" name="그룹 50">
                      <a:extLst>
                        <a:ext uri="{FF2B5EF4-FFF2-40B4-BE49-F238E27FC236}">
                          <a16:creationId xmlns:a16="http://schemas.microsoft.com/office/drawing/2014/main" id="{D9CD79B1-7B1B-2145-867E-A08E4FFB06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6724" y="3668117"/>
                      <a:ext cx="3681250" cy="630622"/>
                      <a:chOff x="2630864" y="3715406"/>
                      <a:chExt cx="3681250" cy="630622"/>
                    </a:xfrm>
                  </p:grpSpPr>
                  <p:grpSp>
                    <p:nvGrpSpPr>
                      <p:cNvPr id="53" name="그룹 52">
                        <a:extLst>
                          <a:ext uri="{FF2B5EF4-FFF2-40B4-BE49-F238E27FC236}">
                            <a16:creationId xmlns:a16="http://schemas.microsoft.com/office/drawing/2014/main" id="{7EA09C77-8D5B-D843-B111-B8BD574CD7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30864" y="3715406"/>
                        <a:ext cx="2318846" cy="630622"/>
                        <a:chOff x="2925814" y="2532992"/>
                        <a:chExt cx="2318846" cy="630622"/>
                      </a:xfrm>
                    </p:grpSpPr>
                    <p:sp>
                      <p:nvSpPr>
                        <p:cNvPr id="55" name="모서리가 둥근 직사각형 54">
                          <a:extLst>
                            <a:ext uri="{FF2B5EF4-FFF2-40B4-BE49-F238E27FC236}">
                              <a16:creationId xmlns:a16="http://schemas.microsoft.com/office/drawing/2014/main" id="{ABB722FD-C684-E246-B2E8-7AF7D1BA02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25814" y="2532993"/>
                          <a:ext cx="956442" cy="630621"/>
                        </a:xfrm>
                        <a:prstGeom prst="roundRect">
                          <a:avLst/>
                        </a:prstGeom>
                        <a:solidFill>
                          <a:srgbClr val="00206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R" dirty="0"/>
                            <a:t>SST</a:t>
                          </a:r>
                          <a:endParaRPr kumimoji="1" lang="ko-KR" altLang="en-US" dirty="0"/>
                        </a:p>
                      </p:txBody>
                    </p:sp>
                    <p:sp>
                      <p:nvSpPr>
                        <p:cNvPr id="56" name="모서리가 둥근 직사각형 55">
                          <a:extLst>
                            <a:ext uri="{FF2B5EF4-FFF2-40B4-BE49-F238E27FC236}">
                              <a16:creationId xmlns:a16="http://schemas.microsoft.com/office/drawing/2014/main" id="{22A35779-011E-4749-BE5B-F9B5F6F417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88218" y="2532992"/>
                          <a:ext cx="956442" cy="630621"/>
                        </a:xfrm>
                        <a:prstGeom prst="roundRect">
                          <a:avLst/>
                        </a:prstGeom>
                        <a:solidFill>
                          <a:srgbClr val="00206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R" dirty="0"/>
                            <a:t>SST</a:t>
                          </a:r>
                          <a:endParaRPr kumimoji="1" lang="ko-KR" altLang="en-US" dirty="0"/>
                        </a:p>
                      </p:txBody>
                    </p:sp>
                  </p:grpSp>
                  <p:sp>
                    <p:nvSpPr>
                      <p:cNvPr id="54" name="모서리가 둥근 직사각형 53">
                        <a:extLst>
                          <a:ext uri="{FF2B5EF4-FFF2-40B4-BE49-F238E27FC236}">
                            <a16:creationId xmlns:a16="http://schemas.microsoft.com/office/drawing/2014/main" id="{8D5370B3-0787-9C4D-A181-64085745A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5672" y="3715406"/>
                        <a:ext cx="956442" cy="630621"/>
                      </a:xfrm>
                      <a:prstGeom prst="roundRect">
                        <a:avLst/>
                      </a:prstGeom>
                      <a:solidFill>
                        <a:srgbClr val="00206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dirty="0"/>
                          <a:t>SST</a:t>
                        </a:r>
                        <a:endParaRPr kumimoji="1" lang="ko-KR" altLang="en-US" dirty="0"/>
                      </a:p>
                    </p:txBody>
                  </p:sp>
                </p:grp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E1C665E7-7ACC-FF43-908B-20479C0AA3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5146" y="3545585"/>
                      <a:ext cx="5359004" cy="84033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accent1"/>
                      </a:solidFill>
                      <a:prstDash val="solid"/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708139"/>
                                <a:gd name="connsiteY0" fmla="*/ 0 h 1045783"/>
                                <a:gd name="connsiteX1" fmla="*/ 649953 w 2708139"/>
                                <a:gd name="connsiteY1" fmla="*/ 0 h 1045783"/>
                                <a:gd name="connsiteX2" fmla="*/ 1245744 w 2708139"/>
                                <a:gd name="connsiteY2" fmla="*/ 0 h 1045783"/>
                                <a:gd name="connsiteX3" fmla="*/ 1976941 w 2708139"/>
                                <a:gd name="connsiteY3" fmla="*/ 0 h 1045783"/>
                                <a:gd name="connsiteX4" fmla="*/ 2708139 w 2708139"/>
                                <a:gd name="connsiteY4" fmla="*/ 0 h 1045783"/>
                                <a:gd name="connsiteX5" fmla="*/ 2708139 w 2708139"/>
                                <a:gd name="connsiteY5" fmla="*/ 512434 h 1045783"/>
                                <a:gd name="connsiteX6" fmla="*/ 2708139 w 2708139"/>
                                <a:gd name="connsiteY6" fmla="*/ 1045783 h 1045783"/>
                                <a:gd name="connsiteX7" fmla="*/ 2031104 w 2708139"/>
                                <a:gd name="connsiteY7" fmla="*/ 1045783 h 1045783"/>
                                <a:gd name="connsiteX8" fmla="*/ 1299907 w 2708139"/>
                                <a:gd name="connsiteY8" fmla="*/ 1045783 h 1045783"/>
                                <a:gd name="connsiteX9" fmla="*/ 704116 w 2708139"/>
                                <a:gd name="connsiteY9" fmla="*/ 1045783 h 1045783"/>
                                <a:gd name="connsiteX10" fmla="*/ 0 w 2708139"/>
                                <a:gd name="connsiteY10" fmla="*/ 1045783 h 1045783"/>
                                <a:gd name="connsiteX11" fmla="*/ 0 w 2708139"/>
                                <a:gd name="connsiteY11" fmla="*/ 522892 h 1045783"/>
                                <a:gd name="connsiteX12" fmla="*/ 0 w 2708139"/>
                                <a:gd name="connsiteY12" fmla="*/ 0 h 104578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2708139" h="1045783" extrusionOk="0">
                                  <a:moveTo>
                                    <a:pt x="0" y="0"/>
                                  </a:moveTo>
                                  <a:cubicBezTo>
                                    <a:pt x="157463" y="-1372"/>
                                    <a:pt x="474705" y="18855"/>
                                    <a:pt x="649953" y="0"/>
                                  </a:cubicBezTo>
                                  <a:cubicBezTo>
                                    <a:pt x="825201" y="-18855"/>
                                    <a:pt x="965915" y="5078"/>
                                    <a:pt x="1245744" y="0"/>
                                  </a:cubicBezTo>
                                  <a:cubicBezTo>
                                    <a:pt x="1525573" y="-5078"/>
                                    <a:pt x="1631965" y="-23810"/>
                                    <a:pt x="1976941" y="0"/>
                                  </a:cubicBezTo>
                                  <a:cubicBezTo>
                                    <a:pt x="2321917" y="23810"/>
                                    <a:pt x="2531083" y="-22238"/>
                                    <a:pt x="2708139" y="0"/>
                                  </a:cubicBezTo>
                                  <a:cubicBezTo>
                                    <a:pt x="2722929" y="243645"/>
                                    <a:pt x="2729747" y="312034"/>
                                    <a:pt x="2708139" y="512434"/>
                                  </a:cubicBezTo>
                                  <a:cubicBezTo>
                                    <a:pt x="2686531" y="712834"/>
                                    <a:pt x="2712461" y="924403"/>
                                    <a:pt x="2708139" y="1045783"/>
                                  </a:cubicBezTo>
                                  <a:cubicBezTo>
                                    <a:pt x="2397486" y="1043390"/>
                                    <a:pt x="2260795" y="1070726"/>
                                    <a:pt x="2031104" y="1045783"/>
                                  </a:cubicBezTo>
                                  <a:cubicBezTo>
                                    <a:pt x="1801413" y="1020840"/>
                                    <a:pt x="1605748" y="1075379"/>
                                    <a:pt x="1299907" y="1045783"/>
                                  </a:cubicBezTo>
                                  <a:cubicBezTo>
                                    <a:pt x="994066" y="1016187"/>
                                    <a:pt x="858894" y="1054275"/>
                                    <a:pt x="704116" y="1045783"/>
                                  </a:cubicBezTo>
                                  <a:cubicBezTo>
                                    <a:pt x="549338" y="1037291"/>
                                    <a:pt x="251715" y="1010641"/>
                                    <a:pt x="0" y="1045783"/>
                                  </a:cubicBezTo>
                                  <a:cubicBezTo>
                                    <a:pt x="14759" y="888053"/>
                                    <a:pt x="1094" y="755967"/>
                                    <a:pt x="0" y="522892"/>
                                  </a:cubicBezTo>
                                  <a:cubicBezTo>
                                    <a:pt x="-1094" y="289817"/>
                                    <a:pt x="-24407" y="127920"/>
                                    <a:pt x="0" y="0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kumimoji="1" lang="ko-KR" altLang="en-US" dirty="0"/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6C1B3221-352B-6740-99B4-836560F4ABE9}"/>
                      </a:ext>
                    </a:extLst>
                  </p:cNvPr>
                  <p:cNvGrpSpPr/>
                  <p:nvPr/>
                </p:nvGrpSpPr>
                <p:grpSpPr>
                  <a:xfrm>
                    <a:off x="578859" y="4935654"/>
                    <a:ext cx="7021508" cy="840334"/>
                    <a:chOff x="1954947" y="4918668"/>
                    <a:chExt cx="7021508" cy="840334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03CC0202-16A9-9E4B-B14E-8C0611D6B7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4947" y="4918668"/>
                      <a:ext cx="7021508" cy="840334"/>
                      <a:chOff x="2551882" y="3575302"/>
                      <a:chExt cx="7021508" cy="840334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45CC828C-269E-BF40-9C09-EB7D385EDA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97117" y="3674201"/>
                        <a:ext cx="3681250" cy="630624"/>
                        <a:chOff x="3001257" y="3721490"/>
                        <a:chExt cx="3681250" cy="630624"/>
                      </a:xfrm>
                    </p:grpSpPr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4980A56C-4A3F-CA49-BDCC-2575D88FE1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01257" y="3721490"/>
                          <a:ext cx="2318845" cy="630624"/>
                          <a:chOff x="3296207" y="2539076"/>
                          <a:chExt cx="2318845" cy="630624"/>
                        </a:xfrm>
                      </p:grpSpPr>
                      <p:sp>
                        <p:nvSpPr>
                          <p:cNvPr id="49" name="모서리가 둥근 직사각형 48">
                            <a:extLst>
                              <a:ext uri="{FF2B5EF4-FFF2-40B4-BE49-F238E27FC236}">
                                <a16:creationId xmlns:a16="http://schemas.microsoft.com/office/drawing/2014/main" id="{1CA93D1B-87F5-274E-AC32-6476E8E57B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96207" y="2539079"/>
                            <a:ext cx="956442" cy="630621"/>
                          </a:xfrm>
                          <a:prstGeom prst="roundRect">
                            <a:avLst/>
                          </a:prstGeom>
                          <a:solidFill>
                            <a:srgbClr val="00206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R" dirty="0"/>
                              <a:t>SST</a:t>
                            </a:r>
                            <a:endParaRPr kumimoji="1" lang="ko-KR" altLang="en-US" dirty="0"/>
                          </a:p>
                        </p:txBody>
                      </p:sp>
                      <p:sp>
                        <p:nvSpPr>
                          <p:cNvPr id="50" name="모서리가 둥근 직사각형 49">
                            <a:extLst>
                              <a:ext uri="{FF2B5EF4-FFF2-40B4-BE49-F238E27FC236}">
                                <a16:creationId xmlns:a16="http://schemas.microsoft.com/office/drawing/2014/main" id="{A53DEA7B-0B9B-7842-9BB6-A2B5C4F730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58610" y="2539076"/>
                            <a:ext cx="956442" cy="630620"/>
                          </a:xfrm>
                          <a:prstGeom prst="roundRect">
                            <a:avLst/>
                          </a:prstGeom>
                          <a:solidFill>
                            <a:srgbClr val="00206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en-US" altLang="ko-KR" dirty="0"/>
                              <a:t>SST</a:t>
                            </a:r>
                            <a:endParaRPr kumimoji="1" lang="ko-KR" altLang="en-US" dirty="0"/>
                          </a:p>
                        </p:txBody>
                      </p:sp>
                    </p:grpSp>
                    <p:sp>
                      <p:nvSpPr>
                        <p:cNvPr id="45" name="모서리가 둥근 직사각형 44">
                          <a:extLst>
                            <a:ext uri="{FF2B5EF4-FFF2-40B4-BE49-F238E27FC236}">
                              <a16:creationId xmlns:a16="http://schemas.microsoft.com/office/drawing/2014/main" id="{D3A986C7-4EF1-1D45-B59A-EB05C755CB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26065" y="3721490"/>
                          <a:ext cx="956442" cy="630620"/>
                        </a:xfrm>
                        <a:prstGeom prst="roundRect">
                          <a:avLst/>
                        </a:prstGeom>
                        <a:solidFill>
                          <a:srgbClr val="00206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ko-KR" dirty="0"/>
                            <a:t>SST</a:t>
                          </a:r>
                          <a:endParaRPr kumimoji="1" lang="ko-KR" altLang="en-US" dirty="0"/>
                        </a:p>
                      </p:txBody>
                    </p:sp>
                  </p:grp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DE4A1A3B-6FCA-8346-B050-60CD9A6AC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51882" y="3575302"/>
                        <a:ext cx="7021508" cy="84033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prstDash val="solid"/>
                        <a:extLst>
                          <a:ext uri="{C807C97D-BFC1-408E-A445-0C87EB9F89A2}">
                            <ask:lineSketchStyleProps xmlns:ask="http://schemas.microsoft.com/office/drawing/2018/sketchyshapes" sd="1219033472">
                              <a:custGeom>
                                <a:avLst/>
                                <a:gdLst>
                                  <a:gd name="connsiteX0" fmla="*/ 0 w 2708139"/>
                                  <a:gd name="connsiteY0" fmla="*/ 0 h 1045783"/>
                                  <a:gd name="connsiteX1" fmla="*/ 649953 w 2708139"/>
                                  <a:gd name="connsiteY1" fmla="*/ 0 h 1045783"/>
                                  <a:gd name="connsiteX2" fmla="*/ 1245744 w 2708139"/>
                                  <a:gd name="connsiteY2" fmla="*/ 0 h 1045783"/>
                                  <a:gd name="connsiteX3" fmla="*/ 1976941 w 2708139"/>
                                  <a:gd name="connsiteY3" fmla="*/ 0 h 1045783"/>
                                  <a:gd name="connsiteX4" fmla="*/ 2708139 w 2708139"/>
                                  <a:gd name="connsiteY4" fmla="*/ 0 h 1045783"/>
                                  <a:gd name="connsiteX5" fmla="*/ 2708139 w 2708139"/>
                                  <a:gd name="connsiteY5" fmla="*/ 512434 h 1045783"/>
                                  <a:gd name="connsiteX6" fmla="*/ 2708139 w 2708139"/>
                                  <a:gd name="connsiteY6" fmla="*/ 1045783 h 1045783"/>
                                  <a:gd name="connsiteX7" fmla="*/ 2031104 w 2708139"/>
                                  <a:gd name="connsiteY7" fmla="*/ 1045783 h 1045783"/>
                                  <a:gd name="connsiteX8" fmla="*/ 1299907 w 2708139"/>
                                  <a:gd name="connsiteY8" fmla="*/ 1045783 h 1045783"/>
                                  <a:gd name="connsiteX9" fmla="*/ 704116 w 2708139"/>
                                  <a:gd name="connsiteY9" fmla="*/ 1045783 h 1045783"/>
                                  <a:gd name="connsiteX10" fmla="*/ 0 w 2708139"/>
                                  <a:gd name="connsiteY10" fmla="*/ 1045783 h 1045783"/>
                                  <a:gd name="connsiteX11" fmla="*/ 0 w 2708139"/>
                                  <a:gd name="connsiteY11" fmla="*/ 522892 h 1045783"/>
                                  <a:gd name="connsiteX12" fmla="*/ 0 w 2708139"/>
                                  <a:gd name="connsiteY12" fmla="*/ 0 h 1045783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</a:cxnLst>
                                <a:rect l="l" t="t" r="r" b="b"/>
                                <a:pathLst>
                                  <a:path w="2708139" h="1045783" extrusionOk="0">
                                    <a:moveTo>
                                      <a:pt x="0" y="0"/>
                                    </a:moveTo>
                                    <a:cubicBezTo>
                                      <a:pt x="157463" y="-1372"/>
                                      <a:pt x="474705" y="18855"/>
                                      <a:pt x="649953" y="0"/>
                                    </a:cubicBezTo>
                                    <a:cubicBezTo>
                                      <a:pt x="825201" y="-18855"/>
                                      <a:pt x="965915" y="5078"/>
                                      <a:pt x="1245744" y="0"/>
                                    </a:cubicBezTo>
                                    <a:cubicBezTo>
                                      <a:pt x="1525573" y="-5078"/>
                                      <a:pt x="1631965" y="-23810"/>
                                      <a:pt x="1976941" y="0"/>
                                    </a:cubicBezTo>
                                    <a:cubicBezTo>
                                      <a:pt x="2321917" y="23810"/>
                                      <a:pt x="2531083" y="-22238"/>
                                      <a:pt x="2708139" y="0"/>
                                    </a:cubicBezTo>
                                    <a:cubicBezTo>
                                      <a:pt x="2722929" y="243645"/>
                                      <a:pt x="2729747" y="312034"/>
                                      <a:pt x="2708139" y="512434"/>
                                    </a:cubicBezTo>
                                    <a:cubicBezTo>
                                      <a:pt x="2686531" y="712834"/>
                                      <a:pt x="2712461" y="924403"/>
                                      <a:pt x="2708139" y="1045783"/>
                                    </a:cubicBezTo>
                                    <a:cubicBezTo>
                                      <a:pt x="2397486" y="1043390"/>
                                      <a:pt x="2260795" y="1070726"/>
                                      <a:pt x="2031104" y="1045783"/>
                                    </a:cubicBezTo>
                                    <a:cubicBezTo>
                                      <a:pt x="1801413" y="1020840"/>
                                      <a:pt x="1605748" y="1075379"/>
                                      <a:pt x="1299907" y="1045783"/>
                                    </a:cubicBezTo>
                                    <a:cubicBezTo>
                                      <a:pt x="994066" y="1016187"/>
                                      <a:pt x="858894" y="1054275"/>
                                      <a:pt x="704116" y="1045783"/>
                                    </a:cubicBezTo>
                                    <a:cubicBezTo>
                                      <a:pt x="549338" y="1037291"/>
                                      <a:pt x="251715" y="1010641"/>
                                      <a:pt x="0" y="1045783"/>
                                    </a:cubicBezTo>
                                    <a:cubicBezTo>
                                      <a:pt x="14759" y="888053"/>
                                      <a:pt x="1094" y="755967"/>
                                      <a:pt x="0" y="522892"/>
                                    </a:cubicBezTo>
                                    <a:cubicBezTo>
                                      <a:pt x="-1094" y="289817"/>
                                      <a:pt x="-24407" y="127920"/>
                                      <a:pt x="0" y="0"/>
                                    </a:cubicBezTo>
                                    <a:close/>
                                  </a:path>
                                </a:pathLst>
                              </a:custGeom>
                              <ask:type>
                                <ask:lineSketchNone/>
                              </ask:type>
                            </ask:lineSketchStyleProps>
                          </a:ext>
                        </a:extLst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kumimoji="1" lang="ko-KR" altLang="en-US" dirty="0"/>
                      </a:p>
                    </p:txBody>
                  </p:sp>
                </p:grpSp>
                <p:sp>
                  <p:nvSpPr>
                    <p:cNvPr id="40" name="모서리가 둥근 직사각형 39">
                      <a:extLst>
                        <a:ext uri="{FF2B5EF4-FFF2-40B4-BE49-F238E27FC236}">
                          <a16:creationId xmlns:a16="http://schemas.microsoft.com/office/drawing/2014/main" id="{070AF2F8-324C-AB47-A78D-969973C36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393" y="5037434"/>
                      <a:ext cx="956442" cy="630621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dirty="0"/>
                        <a:t>SST</a:t>
                      </a:r>
                      <a:endParaRPr kumimoji="1" lang="ko-KR" altLang="en-US" dirty="0"/>
                    </a:p>
                  </p:txBody>
                </p:sp>
              </p:grpSp>
            </p:grp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607F1467-BB5B-904F-BED2-637D8A59DEE8}"/>
                    </a:ext>
                  </a:extLst>
                </p:cNvPr>
                <p:cNvCxnSpPr>
                  <a:cxnSpLocks/>
                  <a:stCxn id="32" idx="2"/>
                  <a:endCxn id="58" idx="0"/>
                </p:cNvCxnSpPr>
                <p:nvPr/>
              </p:nvCxnSpPr>
              <p:spPr>
                <a:xfrm>
                  <a:off x="5817482" y="1834616"/>
                  <a:ext cx="23023" cy="112952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A59F7061-ED16-4844-833C-0DEB4A453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201" y="2413667"/>
                <a:ext cx="6590707" cy="0"/>
              </a:xfrm>
              <a:prstGeom prst="line">
                <a:avLst/>
              </a:prstGeom>
              <a:ln w="57150">
                <a:solidFill>
                  <a:srgbClr val="00206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56DE23A4-EF8F-FD45-A591-447C70D178C7}"/>
                </a:ext>
              </a:extLst>
            </p:cNvPr>
            <p:cNvSpPr/>
            <p:nvPr/>
          </p:nvSpPr>
          <p:spPr>
            <a:xfrm rot="8248597">
              <a:off x="14263000" y="1932561"/>
              <a:ext cx="2267321" cy="7985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도넛[D] 14">
              <a:extLst>
                <a:ext uri="{FF2B5EF4-FFF2-40B4-BE49-F238E27FC236}">
                  <a16:creationId xmlns:a16="http://schemas.microsoft.com/office/drawing/2014/main" id="{1EF8DE9B-8251-9741-831C-52B827B7820C}"/>
                </a:ext>
              </a:extLst>
            </p:cNvPr>
            <p:cNvSpPr/>
            <p:nvPr/>
          </p:nvSpPr>
          <p:spPr>
            <a:xfrm>
              <a:off x="10465722" y="2325185"/>
              <a:ext cx="4848265" cy="4716316"/>
            </a:xfrm>
            <a:prstGeom prst="donut">
              <a:avLst>
                <a:gd name="adj" fmla="val 5248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47122E74-125C-224C-AF1E-E4BEAC2B185E}"/>
                </a:ext>
              </a:extLst>
            </p:cNvPr>
            <p:cNvSpPr/>
            <p:nvPr/>
          </p:nvSpPr>
          <p:spPr>
            <a:xfrm rot="2908350">
              <a:off x="13992285" y="2665656"/>
              <a:ext cx="1522893" cy="67637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5B2572C-5C9E-1449-894A-528218B26293}"/>
              </a:ext>
            </a:extLst>
          </p:cNvPr>
          <p:cNvSpPr txBox="1"/>
          <p:nvPr/>
        </p:nvSpPr>
        <p:spPr>
          <a:xfrm>
            <a:off x="9274257" y="7279884"/>
            <a:ext cx="7086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 err="1"/>
              <a:t>RocksDB</a:t>
            </a:r>
            <a:r>
              <a:rPr kumimoji="1" lang="ko-Kore-KR" altLang="en-US" sz="2400" dirty="0"/>
              <a:t>는 </a:t>
            </a:r>
            <a:r>
              <a:rPr kumimoji="1" lang="en-US" altLang="ko-Kore-KR" sz="2400" dirty="0"/>
              <a:t>LSM tree</a:t>
            </a:r>
            <a:r>
              <a:rPr kumimoji="1" lang="ko-Kore-KR" altLang="en-US" sz="2400" dirty="0"/>
              <a:t>구조로 되어 있어 </a:t>
            </a:r>
            <a:r>
              <a:rPr kumimoji="1" lang="en-US" altLang="ko-Kore-KR" sz="2400" b="1" dirty="0"/>
              <a:t>Compaction</a:t>
            </a:r>
            <a:r>
              <a:rPr kumimoji="1" lang="ko-Kore-KR" altLang="en-US" sz="2400" dirty="0"/>
              <a:t>이  많이 일어나면 좋지 못한 성능을 보입니다</a:t>
            </a:r>
            <a:r>
              <a:rPr kumimoji="1" lang="en-US" altLang="ko-Kore-KR" sz="2400" dirty="0"/>
              <a:t>. </a:t>
            </a:r>
            <a:r>
              <a:rPr kumimoji="1" lang="ko-Kore-KR" altLang="en-US" sz="2400" dirty="0"/>
              <a:t>따라서 </a:t>
            </a:r>
            <a:r>
              <a:rPr kumimoji="1" lang="en-US" altLang="ko-Kore-KR" sz="2400" dirty="0"/>
              <a:t>data</a:t>
            </a:r>
            <a:r>
              <a:rPr kumimoji="1" lang="ko-Kore-KR" altLang="en-US" sz="2400" dirty="0"/>
              <a:t>의 </a:t>
            </a:r>
            <a:r>
              <a:rPr kumimoji="1" lang="ko-Kore-KR" altLang="en-US" sz="2400" b="1" dirty="0"/>
              <a:t>크기가 큰 경우에 성능이 좋지 못하다는 </a:t>
            </a:r>
            <a:r>
              <a:rPr kumimoji="1" lang="ko-Kore-KR" altLang="en-US" sz="2400" dirty="0"/>
              <a:t>단점이 있습니다</a:t>
            </a:r>
            <a:r>
              <a:rPr kumimoji="1" lang="en-US" altLang="ko-Kore-KR" sz="2400" dirty="0"/>
              <a:t>.</a:t>
            </a:r>
          </a:p>
          <a:p>
            <a:r>
              <a:rPr kumimoji="1" lang="ko-Kore-KR" altLang="en-US" sz="2400" dirty="0"/>
              <a:t>저는 이러한 </a:t>
            </a:r>
            <a:r>
              <a:rPr kumimoji="1" lang="en-US" altLang="ko-Kore-KR" sz="2400" dirty="0" err="1"/>
              <a:t>RocksDB</a:t>
            </a:r>
            <a:r>
              <a:rPr kumimoji="1" lang="ko-Kore-KR" altLang="en-US" sz="2400" dirty="0"/>
              <a:t>의 단점이 </a:t>
            </a:r>
            <a:r>
              <a:rPr kumimoji="1" lang="en-US" altLang="ko-Kore-KR" sz="2400" dirty="0" err="1"/>
              <a:t>RocksDB</a:t>
            </a:r>
            <a:r>
              <a:rPr kumimoji="1" lang="ko-Kore-KR" altLang="en-US" sz="2400" dirty="0"/>
              <a:t>를 엔진으로 사용하는 </a:t>
            </a:r>
            <a:r>
              <a:rPr kumimoji="1" lang="en-US" altLang="ko-Kore-KR" sz="2400" dirty="0" err="1"/>
              <a:t>Cpeh</a:t>
            </a:r>
            <a:r>
              <a:rPr kumimoji="1" lang="ko-Kore-KR" altLang="en-US" sz="2400" dirty="0"/>
              <a:t>의  </a:t>
            </a:r>
            <a:r>
              <a:rPr kumimoji="1" lang="en-US" altLang="ko-Kore-KR" sz="2400" dirty="0" err="1"/>
              <a:t>BlueStore</a:t>
            </a:r>
            <a:r>
              <a:rPr kumimoji="1" lang="ko-Kore-KR" altLang="en-US" sz="2400" dirty="0"/>
              <a:t>에서도 발생함을 보였습니다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  <p:sp>
        <p:nvSpPr>
          <p:cNvPr id="46" name="양쪽 모서리가 둥근 사각형 45">
            <a:extLst>
              <a:ext uri="{FF2B5EF4-FFF2-40B4-BE49-F238E27FC236}">
                <a16:creationId xmlns:a16="http://schemas.microsoft.com/office/drawing/2014/main" id="{C637C080-CCCF-1240-83A6-1BDE6D043BE6}"/>
              </a:ext>
            </a:extLst>
          </p:cNvPr>
          <p:cNvSpPr/>
          <p:nvPr/>
        </p:nvSpPr>
        <p:spPr>
          <a:xfrm rot="5400000">
            <a:off x="15169398" y="-234202"/>
            <a:ext cx="1165625" cy="3539029"/>
          </a:xfrm>
          <a:prstGeom prst="round2SameRect">
            <a:avLst>
              <a:gd name="adj1" fmla="val 0"/>
              <a:gd name="adj2" fmla="val 1466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2464C5-2959-084E-92A3-BEC0C08735BC}"/>
              </a:ext>
            </a:extLst>
          </p:cNvPr>
          <p:cNvGrpSpPr/>
          <p:nvPr/>
        </p:nvGrpSpPr>
        <p:grpSpPr>
          <a:xfrm rot="16200000">
            <a:off x="17318042" y="1148166"/>
            <a:ext cx="1165623" cy="774293"/>
            <a:chOff x="2286001" y="2552698"/>
            <a:chExt cx="838199" cy="457203"/>
          </a:xfrm>
        </p:grpSpPr>
        <p:sp>
          <p:nvSpPr>
            <p:cNvPr id="5" name="직각 삼각형[R] 4">
              <a:extLst>
                <a:ext uri="{FF2B5EF4-FFF2-40B4-BE49-F238E27FC236}">
                  <a16:creationId xmlns:a16="http://schemas.microsoft.com/office/drawing/2014/main" id="{4D5648A0-F416-424B-98F2-E359442398B8}"/>
                </a:ext>
              </a:extLst>
            </p:cNvPr>
            <p:cNvSpPr/>
            <p:nvPr/>
          </p:nvSpPr>
          <p:spPr>
            <a:xfrm rot="5400000">
              <a:off x="2286000" y="2552699"/>
              <a:ext cx="457201" cy="457200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9E9E51A3-2CF6-7E42-8E56-52CA5FAC160C}"/>
                </a:ext>
              </a:extLst>
            </p:cNvPr>
            <p:cNvSpPr/>
            <p:nvPr/>
          </p:nvSpPr>
          <p:spPr>
            <a:xfrm rot="10800000">
              <a:off x="2669241" y="2552701"/>
              <a:ext cx="454959" cy="457200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DAF849-86AE-A041-BAD0-8FEB777F6F67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3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336" y="521239"/>
            <a:ext cx="1361905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074" y="2177390"/>
            <a:ext cx="4244180" cy="61562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7468" y="2177389"/>
            <a:ext cx="4553652" cy="6156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29793" y="2177390"/>
            <a:ext cx="4586809" cy="6156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6755" y="2177390"/>
            <a:ext cx="4542599" cy="6156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4724" y="5406324"/>
            <a:ext cx="3109406" cy="716532"/>
            <a:chOff x="1296003" y="4152984"/>
            <a:chExt cx="3109406" cy="509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003" y="4152984"/>
              <a:ext cx="3109406" cy="50973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B74F3-3230-D140-B219-88C4B8919720}"/>
              </a:ext>
            </a:extLst>
          </p:cNvPr>
          <p:cNvSpPr txBox="1"/>
          <p:nvPr/>
        </p:nvSpPr>
        <p:spPr>
          <a:xfrm>
            <a:off x="2005009" y="5434712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자기소개</a:t>
            </a:r>
            <a:endParaRPr kumimoji="1" lang="ko-Kore-KR" alt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5" name="그룹 1002">
            <a:extLst>
              <a:ext uri="{FF2B5EF4-FFF2-40B4-BE49-F238E27FC236}">
                <a16:creationId xmlns:a16="http://schemas.microsoft.com/office/drawing/2014/main" id="{29854370-A9A5-3E4C-9B4E-1C3449C9A4FD}"/>
              </a:ext>
            </a:extLst>
          </p:cNvPr>
          <p:cNvGrpSpPr/>
          <p:nvPr/>
        </p:nvGrpSpPr>
        <p:grpSpPr>
          <a:xfrm>
            <a:off x="5457227" y="5405164"/>
            <a:ext cx="3109406" cy="716532"/>
            <a:chOff x="1296003" y="4152984"/>
            <a:chExt cx="3109406" cy="509735"/>
          </a:xfrm>
        </p:grpSpPr>
        <p:pic>
          <p:nvPicPr>
            <p:cNvPr id="56" name="Object 15">
              <a:extLst>
                <a:ext uri="{FF2B5EF4-FFF2-40B4-BE49-F238E27FC236}">
                  <a16:creationId xmlns:a16="http://schemas.microsoft.com/office/drawing/2014/main" id="{C550D36D-1AE5-1B4A-B6F7-280CEE42B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003" y="4152984"/>
              <a:ext cx="3109406" cy="50973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7A8587-B9C2-6042-9CC4-DB35A759F1FB}"/>
              </a:ext>
            </a:extLst>
          </p:cNvPr>
          <p:cNvSpPr txBox="1"/>
          <p:nvPr/>
        </p:nvSpPr>
        <p:spPr>
          <a:xfrm>
            <a:off x="6234935" y="5434712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연구내용</a:t>
            </a:r>
            <a:endParaRPr kumimoji="1" lang="ko-Kore-KR" alt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57" name="그룹 1002">
            <a:extLst>
              <a:ext uri="{FF2B5EF4-FFF2-40B4-BE49-F238E27FC236}">
                <a16:creationId xmlns:a16="http://schemas.microsoft.com/office/drawing/2014/main" id="{BD10CBD7-FBEF-CD4A-A6B5-55295A6DA874}"/>
              </a:ext>
            </a:extLst>
          </p:cNvPr>
          <p:cNvGrpSpPr/>
          <p:nvPr/>
        </p:nvGrpSpPr>
        <p:grpSpPr>
          <a:xfrm>
            <a:off x="13853870" y="5405164"/>
            <a:ext cx="3109406" cy="716532"/>
            <a:chOff x="1296003" y="4152984"/>
            <a:chExt cx="3109406" cy="509735"/>
          </a:xfrm>
        </p:grpSpPr>
        <p:pic>
          <p:nvPicPr>
            <p:cNvPr id="58" name="Object 15">
              <a:extLst>
                <a:ext uri="{FF2B5EF4-FFF2-40B4-BE49-F238E27FC236}">
                  <a16:creationId xmlns:a16="http://schemas.microsoft.com/office/drawing/2014/main" id="{17F1C87D-9C96-ED49-A03C-A47ADE35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003" y="4152984"/>
              <a:ext cx="3109406" cy="509735"/>
            </a:xfrm>
            <a:prstGeom prst="rect">
              <a:avLst/>
            </a:prstGeom>
          </p:spPr>
        </p:pic>
      </p:grpSp>
      <p:grpSp>
        <p:nvGrpSpPr>
          <p:cNvPr id="59" name="그룹 1002">
            <a:extLst>
              <a:ext uri="{FF2B5EF4-FFF2-40B4-BE49-F238E27FC236}">
                <a16:creationId xmlns:a16="http://schemas.microsoft.com/office/drawing/2014/main" id="{9ABA6F6C-30E5-1844-89F3-C408DFDEEC5D}"/>
              </a:ext>
            </a:extLst>
          </p:cNvPr>
          <p:cNvGrpSpPr/>
          <p:nvPr/>
        </p:nvGrpSpPr>
        <p:grpSpPr>
          <a:xfrm>
            <a:off x="9866470" y="5405164"/>
            <a:ext cx="3109406" cy="716532"/>
            <a:chOff x="1296003" y="4152984"/>
            <a:chExt cx="3109406" cy="509735"/>
          </a:xfrm>
        </p:grpSpPr>
        <p:pic>
          <p:nvPicPr>
            <p:cNvPr id="60" name="Object 15">
              <a:extLst>
                <a:ext uri="{FF2B5EF4-FFF2-40B4-BE49-F238E27FC236}">
                  <a16:creationId xmlns:a16="http://schemas.microsoft.com/office/drawing/2014/main" id="{C82EB703-B54F-474E-A564-FBADBA7C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003" y="4152984"/>
              <a:ext cx="3109406" cy="50973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B8008C3-5FD6-424A-97A3-86C0AA4EF7F9}"/>
              </a:ext>
            </a:extLst>
          </p:cNvPr>
          <p:cNvSpPr txBox="1"/>
          <p:nvPr/>
        </p:nvSpPr>
        <p:spPr>
          <a:xfrm>
            <a:off x="10587430" y="5459994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프로젝트</a:t>
            </a:r>
            <a:endParaRPr kumimoji="1" lang="ko-Kore-KR" alt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0059C-AFD8-744B-906F-D6DC17FF3652}"/>
              </a:ext>
            </a:extLst>
          </p:cNvPr>
          <p:cNvSpPr txBox="1"/>
          <p:nvPr/>
        </p:nvSpPr>
        <p:spPr>
          <a:xfrm>
            <a:off x="14550588" y="5471042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기타활동</a:t>
            </a:r>
            <a:endParaRPr kumimoji="1" lang="ko-Kore-KR" alt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6EE6E-928E-DD44-B2D1-18A984E6067D}"/>
              </a:ext>
            </a:extLst>
          </p:cNvPr>
          <p:cNvSpPr txBox="1"/>
          <p:nvPr/>
        </p:nvSpPr>
        <p:spPr>
          <a:xfrm>
            <a:off x="2005009" y="4933623"/>
            <a:ext cx="273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INTRODUCTION</a:t>
            </a:r>
            <a:endParaRPr kumimoji="1" lang="ko-Kore-KR" altLang="en-US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672553-1F9E-ED48-9D71-C8B0AC25B3F5}"/>
              </a:ext>
            </a:extLst>
          </p:cNvPr>
          <p:cNvSpPr txBox="1"/>
          <p:nvPr/>
        </p:nvSpPr>
        <p:spPr>
          <a:xfrm>
            <a:off x="6406868" y="4957312"/>
            <a:ext cx="273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RESEARCH</a:t>
            </a:r>
            <a:endParaRPr kumimoji="1" lang="ko-Kore-KR" altLang="en-US" sz="2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034DB2-C095-1A4B-AC55-DB4BE2EC80DD}"/>
              </a:ext>
            </a:extLst>
          </p:cNvPr>
          <p:cNvSpPr txBox="1"/>
          <p:nvPr/>
        </p:nvSpPr>
        <p:spPr>
          <a:xfrm>
            <a:off x="10879180" y="5034602"/>
            <a:ext cx="273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PROJECT</a:t>
            </a:r>
            <a:endParaRPr kumimoji="1" lang="ko-Kore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A3EDB6-A775-434C-BA2D-AA5F254FBC30}"/>
              </a:ext>
            </a:extLst>
          </p:cNvPr>
          <p:cNvSpPr txBox="1"/>
          <p:nvPr/>
        </p:nvSpPr>
        <p:spPr>
          <a:xfrm>
            <a:off x="15157414" y="4957492"/>
            <a:ext cx="273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ETC</a:t>
            </a:r>
            <a:endParaRPr kumimoji="1" lang="ko-Kore-KR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DFFA5-D7DF-8C4D-9A4F-20D24B2A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92" y="1855057"/>
            <a:ext cx="5949592" cy="83684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A6B114-505A-3447-8DF6-B10AC769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093" y="1800227"/>
            <a:ext cx="5839876" cy="8200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5F5C2-EA5F-7C4D-8D55-1C71340B56FC}"/>
              </a:ext>
            </a:extLst>
          </p:cNvPr>
          <p:cNvSpPr txBox="1"/>
          <p:nvPr/>
        </p:nvSpPr>
        <p:spPr>
          <a:xfrm>
            <a:off x="1348673" y="1499457"/>
            <a:ext cx="1472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2-5.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Ceph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의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KVS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워크로드 분석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(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논문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)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4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8A7688D-0453-0247-AE82-2DB4C79FA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25297" r="42099" b="15925"/>
          <a:stretch/>
        </p:blipFill>
        <p:spPr>
          <a:xfrm>
            <a:off x="12877801" y="4821147"/>
            <a:ext cx="3809997" cy="5327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3DDA6-8123-2F41-B892-EAF2FCC1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039" y="2121077"/>
            <a:ext cx="5312571" cy="708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935BF-2C89-8B46-B04B-01F9B907E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2535449"/>
            <a:ext cx="5924551" cy="7698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E62654-7EB6-9D47-804D-D8A64801DC63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2-5.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포스터 및 발표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4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양쪽 모서리가 둥근 사각형 78">
            <a:extLst>
              <a:ext uri="{FF2B5EF4-FFF2-40B4-BE49-F238E27FC236}">
                <a16:creationId xmlns:a16="http://schemas.microsoft.com/office/drawing/2014/main" id="{4D616ED7-9EA3-0E4E-A29D-47AD5841B698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1" name="양쪽 모서리가 둥근 사각형 80">
            <a:extLst>
              <a:ext uri="{FF2B5EF4-FFF2-40B4-BE49-F238E27FC236}">
                <a16:creationId xmlns:a16="http://schemas.microsoft.com/office/drawing/2014/main" id="{2858AF53-4F09-B84E-83B2-565E23DF9937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2" name="양쪽 모서리가 둥근 사각형 81">
            <a:extLst>
              <a:ext uri="{FF2B5EF4-FFF2-40B4-BE49-F238E27FC236}">
                <a16:creationId xmlns:a16="http://schemas.microsoft.com/office/drawing/2014/main" id="{730BC22B-57C4-E04B-A8AD-E69A5C2BC2B5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8877301" y="952500"/>
            <a:ext cx="9486899" cy="8822080"/>
            <a:chOff x="8801101" y="952500"/>
            <a:chExt cx="9486899" cy="882208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2-6. </a:t>
            </a:r>
            <a:r>
              <a:rPr kumimoji="1" lang="ko-KR" altLang="en-US" sz="6000" b="1" dirty="0" err="1">
                <a:solidFill>
                  <a:srgbClr val="7030A0"/>
                </a:solidFill>
              </a:rPr>
              <a:t>블록체인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 분석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EE9880-2ABB-9947-95C4-E4FE8C2E305F}"/>
              </a:ext>
            </a:extLst>
          </p:cNvPr>
          <p:cNvGrpSpPr/>
          <p:nvPr/>
        </p:nvGrpSpPr>
        <p:grpSpPr>
          <a:xfrm>
            <a:off x="2213263" y="2419723"/>
            <a:ext cx="15122237" cy="5433300"/>
            <a:chOff x="171070" y="93391"/>
            <a:chExt cx="11496221" cy="626607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62F366-A321-4349-B696-221E503F0AA8}"/>
                </a:ext>
              </a:extLst>
            </p:cNvPr>
            <p:cNvSpPr/>
            <p:nvPr/>
          </p:nvSpPr>
          <p:spPr>
            <a:xfrm>
              <a:off x="171070" y="2799052"/>
              <a:ext cx="982176" cy="969618"/>
            </a:xfrm>
            <a:prstGeom prst="ellipse">
              <a:avLst/>
            </a:prstGeom>
            <a:solidFill>
              <a:srgbClr val="F0F0F0"/>
            </a:solidFill>
            <a:ln>
              <a:solidFill>
                <a:srgbClr val="F0F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41415669-9056-2345-BC41-AEE265B3666D}"/>
                </a:ext>
              </a:extLst>
            </p:cNvPr>
            <p:cNvSpPr/>
            <p:nvPr/>
          </p:nvSpPr>
          <p:spPr>
            <a:xfrm>
              <a:off x="1052024" y="1770565"/>
              <a:ext cx="1219201" cy="422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70C0"/>
                  </a:solidFill>
                </a:rPr>
                <a:t>Endorser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A7403BAC-5C7C-CD49-8C6F-E015A6B6BCEB}"/>
                </a:ext>
              </a:extLst>
            </p:cNvPr>
            <p:cNvSpPr/>
            <p:nvPr/>
          </p:nvSpPr>
          <p:spPr>
            <a:xfrm>
              <a:off x="1652281" y="2399322"/>
              <a:ext cx="1222683" cy="422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70C0"/>
                  </a:solidFill>
                </a:rPr>
                <a:t>Endorser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B0CF3FF8-0DAA-EC49-8DE4-3D6DEE0053F7}"/>
                </a:ext>
              </a:extLst>
            </p:cNvPr>
            <p:cNvSpPr/>
            <p:nvPr/>
          </p:nvSpPr>
          <p:spPr>
            <a:xfrm>
              <a:off x="1416052" y="4013839"/>
              <a:ext cx="1288276" cy="4220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rgbClr val="0070C0"/>
                  </a:solidFill>
                </a:rPr>
                <a:t>Endorser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CC023B6-326F-B245-8392-DE0A4508E3B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662158" y="2192596"/>
              <a:ext cx="720593" cy="6064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979D9B9-71F7-3D4B-A910-C60C43A7206B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99982" y="2610338"/>
              <a:ext cx="652299" cy="3005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C578C92-E49C-C640-8BDD-0CFAD75516A7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1009410" y="3626673"/>
              <a:ext cx="1050780" cy="3871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8650712-C4B3-5C40-97FB-4FF8C9B440F8}"/>
                </a:ext>
              </a:extLst>
            </p:cNvPr>
            <p:cNvGrpSpPr/>
            <p:nvPr/>
          </p:nvGrpSpPr>
          <p:grpSpPr>
            <a:xfrm>
              <a:off x="3626902" y="1735634"/>
              <a:ext cx="3164191" cy="2994341"/>
              <a:chOff x="3292365" y="1611113"/>
              <a:chExt cx="3164191" cy="2994341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717F38A-5B7A-3B4B-B30F-7C8E4A54E7B4}"/>
                  </a:ext>
                </a:extLst>
              </p:cNvPr>
              <p:cNvGrpSpPr/>
              <p:nvPr/>
            </p:nvGrpSpPr>
            <p:grpSpPr>
              <a:xfrm>
                <a:off x="3656978" y="1881313"/>
                <a:ext cx="1122557" cy="903249"/>
                <a:chOff x="3467408" y="1881313"/>
                <a:chExt cx="1122557" cy="903249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8864D1C-F13C-9B4C-A941-CE72975C4C99}"/>
                    </a:ext>
                  </a:extLst>
                </p:cNvPr>
                <p:cNvSpPr/>
                <p:nvPr/>
              </p:nvSpPr>
              <p:spPr>
                <a:xfrm>
                  <a:off x="3467408" y="1881313"/>
                  <a:ext cx="880947" cy="90324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11EF260-C605-AB42-8464-BB3C0242C885}"/>
                    </a:ext>
                  </a:extLst>
                </p:cNvPr>
                <p:cNvSpPr txBox="1"/>
                <p:nvPr/>
              </p:nvSpPr>
              <p:spPr>
                <a:xfrm>
                  <a:off x="3597507" y="2155549"/>
                  <a:ext cx="992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accent5"/>
                      </a:solidFill>
                    </a:rPr>
                    <a:t>Order</a:t>
                  </a:r>
                  <a:endParaRPr kumimoji="1" lang="ko-KR" altLang="en-US" b="1" dirty="0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51429E6-CDDD-AF40-8B93-717636AE08DE}"/>
                  </a:ext>
                </a:extLst>
              </p:cNvPr>
              <p:cNvGrpSpPr/>
              <p:nvPr/>
            </p:nvGrpSpPr>
            <p:grpSpPr>
              <a:xfrm>
                <a:off x="3656978" y="3431193"/>
                <a:ext cx="1135566" cy="903249"/>
                <a:chOff x="3467408" y="1881313"/>
                <a:chExt cx="1135566" cy="903249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0AC31DBB-1592-0E4C-ABE5-25836F3804F1}"/>
                    </a:ext>
                  </a:extLst>
                </p:cNvPr>
                <p:cNvSpPr/>
                <p:nvPr/>
              </p:nvSpPr>
              <p:spPr>
                <a:xfrm>
                  <a:off x="3467408" y="1881313"/>
                  <a:ext cx="880947" cy="90324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0966013-E279-E44A-BD25-C88CA368FA9C}"/>
                    </a:ext>
                  </a:extLst>
                </p:cNvPr>
                <p:cNvSpPr txBox="1"/>
                <p:nvPr/>
              </p:nvSpPr>
              <p:spPr>
                <a:xfrm>
                  <a:off x="3610516" y="2132647"/>
                  <a:ext cx="992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accent5"/>
                      </a:solidFill>
                    </a:rPr>
                    <a:t>Order</a:t>
                  </a:r>
                  <a:endParaRPr kumimoji="1" lang="ko-KR" altLang="en-US" b="1" dirty="0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7A901E8-9C38-974C-986D-2AB5934746E4}"/>
                  </a:ext>
                </a:extLst>
              </p:cNvPr>
              <p:cNvGrpSpPr/>
              <p:nvPr/>
            </p:nvGrpSpPr>
            <p:grpSpPr>
              <a:xfrm>
                <a:off x="5301214" y="1854008"/>
                <a:ext cx="1155342" cy="903249"/>
                <a:chOff x="3467408" y="1881313"/>
                <a:chExt cx="1155342" cy="903249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948B38E7-4EC5-2742-9288-79703A5BC7DA}"/>
                    </a:ext>
                  </a:extLst>
                </p:cNvPr>
                <p:cNvSpPr/>
                <p:nvPr/>
              </p:nvSpPr>
              <p:spPr>
                <a:xfrm>
                  <a:off x="3467408" y="1881313"/>
                  <a:ext cx="880947" cy="90324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4751C98-DDE0-FC4E-8A2C-DC2EED4163CE}"/>
                    </a:ext>
                  </a:extLst>
                </p:cNvPr>
                <p:cNvSpPr txBox="1"/>
                <p:nvPr/>
              </p:nvSpPr>
              <p:spPr>
                <a:xfrm>
                  <a:off x="3630292" y="2064025"/>
                  <a:ext cx="992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accent5"/>
                      </a:solidFill>
                    </a:rPr>
                    <a:t>Order</a:t>
                  </a:r>
                  <a:endParaRPr kumimoji="1" lang="ko-KR" altLang="en-US" b="1" dirty="0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141ACB40-0706-1240-8BAE-867D41080A13}"/>
                  </a:ext>
                </a:extLst>
              </p:cNvPr>
              <p:cNvGrpSpPr/>
              <p:nvPr/>
            </p:nvGrpSpPr>
            <p:grpSpPr>
              <a:xfrm>
                <a:off x="5301214" y="3375006"/>
                <a:ext cx="1145457" cy="903249"/>
                <a:chOff x="3467408" y="1881313"/>
                <a:chExt cx="1145457" cy="903249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3B598EAB-AA41-9749-9E41-6FBF7B457954}"/>
                    </a:ext>
                  </a:extLst>
                </p:cNvPr>
                <p:cNvSpPr/>
                <p:nvPr/>
              </p:nvSpPr>
              <p:spPr>
                <a:xfrm>
                  <a:off x="3467408" y="1881313"/>
                  <a:ext cx="880947" cy="903249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52ADFD3-4B78-C044-9D6C-8BA3AC1C5015}"/>
                    </a:ext>
                  </a:extLst>
                </p:cNvPr>
                <p:cNvSpPr txBox="1"/>
                <p:nvPr/>
              </p:nvSpPr>
              <p:spPr>
                <a:xfrm>
                  <a:off x="3620407" y="2094296"/>
                  <a:ext cx="992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accent5"/>
                      </a:solidFill>
                    </a:rPr>
                    <a:t>Order</a:t>
                  </a:r>
                  <a:endParaRPr kumimoji="1" lang="ko-KR" altLang="en-US" b="1" dirty="0">
                    <a:solidFill>
                      <a:schemeClr val="accent5"/>
                    </a:solidFill>
                  </a:endParaRPr>
                </a:p>
              </p:txBody>
            </p:sp>
          </p:grpSp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43DC8317-CB93-4A4F-AE57-5F95D463AC60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>
                <a:off x="4537925" y="2305633"/>
                <a:ext cx="763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81FA92E1-9A41-5042-89DF-B1DE80FDC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7924" y="3882721"/>
                <a:ext cx="763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65">
                <a:extLst>
                  <a:ext uri="{FF2B5EF4-FFF2-40B4-BE49-F238E27FC236}">
                    <a16:creationId xmlns:a16="http://schemas.microsoft.com/office/drawing/2014/main" id="{6AEB2F93-C885-5C41-8E50-9C02147B8BF3}"/>
                  </a:ext>
                </a:extLst>
              </p:cNvPr>
              <p:cNvCxnSpPr>
                <a:cxnSpLocks/>
                <a:stCxn id="77" idx="4"/>
                <a:endCxn id="75" idx="0"/>
              </p:cNvCxnSpPr>
              <p:nvPr/>
            </p:nvCxnSpPr>
            <p:spPr>
              <a:xfrm>
                <a:off x="4097452" y="2784562"/>
                <a:ext cx="0" cy="64663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B4740CAE-A1B8-3846-85E5-446FB8507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1687" y="2728375"/>
                <a:ext cx="0" cy="64663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EAD5CBAE-D9EB-934F-930C-0CC1F85C52DB}"/>
                  </a:ext>
                </a:extLst>
              </p:cNvPr>
              <p:cNvCxnSpPr>
                <a:cxnSpLocks/>
                <a:stCxn id="75" idx="7"/>
                <a:endCxn id="73" idx="3"/>
              </p:cNvCxnSpPr>
              <p:nvPr/>
            </p:nvCxnSpPr>
            <p:spPr>
              <a:xfrm flipV="1">
                <a:off x="4408913" y="2624979"/>
                <a:ext cx="1021313" cy="93849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83F29790-F0DA-CC4F-9B4A-A3A3D294D969}"/>
                  </a:ext>
                </a:extLst>
              </p:cNvPr>
              <p:cNvCxnSpPr>
                <a:cxnSpLocks/>
                <a:stCxn id="77" idx="5"/>
                <a:endCxn id="71" idx="1"/>
              </p:cNvCxnSpPr>
              <p:nvPr/>
            </p:nvCxnSpPr>
            <p:spPr>
              <a:xfrm>
                <a:off x="4408913" y="2652284"/>
                <a:ext cx="1021313" cy="85500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F3B1A28-074A-1844-B7BB-627FD23F272D}"/>
                  </a:ext>
                </a:extLst>
              </p:cNvPr>
              <p:cNvSpPr/>
              <p:nvPr/>
            </p:nvSpPr>
            <p:spPr>
              <a:xfrm>
                <a:off x="3292365" y="1611113"/>
                <a:ext cx="3164191" cy="29943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DF1F780-CA3A-0D46-987D-526F3E19816D}"/>
                </a:ext>
              </a:extLst>
            </p:cNvPr>
            <p:cNvCxnSpPr>
              <a:cxnSpLocks/>
              <a:stCxn id="20" idx="6"/>
              <a:endCxn id="70" idx="1"/>
            </p:cNvCxnSpPr>
            <p:nvPr/>
          </p:nvCxnSpPr>
          <p:spPr>
            <a:xfrm flipV="1">
              <a:off x="1153246" y="3232805"/>
              <a:ext cx="2473656" cy="510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75222D6-3F98-A84A-B081-A9FDBF4AFE9B}"/>
                </a:ext>
              </a:extLst>
            </p:cNvPr>
            <p:cNvCxnSpPr>
              <a:cxnSpLocks/>
            </p:cNvCxnSpPr>
            <p:nvPr/>
          </p:nvCxnSpPr>
          <p:spPr>
            <a:xfrm>
              <a:off x="3133493" y="1052506"/>
              <a:ext cx="0" cy="480188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647C31A3-5AF8-914E-8781-3039F88BBEA7}"/>
                </a:ext>
              </a:extLst>
            </p:cNvPr>
            <p:cNvCxnSpPr/>
            <p:nvPr/>
          </p:nvCxnSpPr>
          <p:spPr>
            <a:xfrm>
              <a:off x="7300333" y="377255"/>
              <a:ext cx="0" cy="539719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18355CD2-1014-524E-94F7-043AF46DA794}"/>
                </a:ext>
              </a:extLst>
            </p:cNvPr>
            <p:cNvSpPr/>
            <p:nvPr/>
          </p:nvSpPr>
          <p:spPr>
            <a:xfrm>
              <a:off x="7839308" y="815040"/>
              <a:ext cx="2438400" cy="86092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solidFill>
                    <a:schemeClr val="accent5"/>
                  </a:solidFill>
                </a:rPr>
                <a:t>Commiter</a:t>
              </a:r>
              <a:endParaRPr kumimoji="1" lang="ko-KR" alt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87FC1134-F430-2449-9020-D19EDAFCEF87}"/>
                </a:ext>
              </a:extLst>
            </p:cNvPr>
            <p:cNvSpPr/>
            <p:nvPr/>
          </p:nvSpPr>
          <p:spPr>
            <a:xfrm>
              <a:off x="7839308" y="2236324"/>
              <a:ext cx="2438400" cy="86092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solidFill>
                    <a:schemeClr val="accent5"/>
                  </a:solidFill>
                </a:rPr>
                <a:t>Commiter</a:t>
              </a:r>
              <a:endParaRPr kumimoji="1" lang="ko-KR" alt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033AA4D-9E04-854C-980C-F78AB5E5C4DC}"/>
                </a:ext>
              </a:extLst>
            </p:cNvPr>
            <p:cNvSpPr/>
            <p:nvPr/>
          </p:nvSpPr>
          <p:spPr>
            <a:xfrm>
              <a:off x="7839308" y="3574920"/>
              <a:ext cx="2438400" cy="86092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solidFill>
                    <a:schemeClr val="accent5"/>
                  </a:solidFill>
                </a:rPr>
                <a:t>Commiter</a:t>
              </a:r>
              <a:endParaRPr kumimoji="1" lang="ko-KR" alt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76E86C-69A1-2343-803E-F1337276424A}"/>
                </a:ext>
              </a:extLst>
            </p:cNvPr>
            <p:cNvSpPr/>
            <p:nvPr/>
          </p:nvSpPr>
          <p:spPr>
            <a:xfrm>
              <a:off x="7839308" y="4913516"/>
              <a:ext cx="2438400" cy="86092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solidFill>
                    <a:schemeClr val="accent5"/>
                  </a:solidFill>
                </a:rPr>
                <a:t>Commiter</a:t>
              </a:r>
              <a:endParaRPr kumimoji="1" lang="ko-KR" altLang="en-US" b="1" dirty="0">
                <a:solidFill>
                  <a:schemeClr val="accent5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D4A1DDF-FC41-EF49-9545-ED4821462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9083" y="1253068"/>
              <a:ext cx="1030225" cy="11462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60217D1-DFF0-9742-8CEE-C8DE5F033D2D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6828159" y="2666789"/>
              <a:ext cx="1011149" cy="319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1866ED2-4094-6C40-9C8C-8E4859CDCCE1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6791093" y="3631805"/>
              <a:ext cx="1048215" cy="373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0954548-9A1E-C540-8181-9374B698D0A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6828159" y="4176379"/>
              <a:ext cx="1011149" cy="1167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1309055-2715-F842-B112-B8CF5D6C0A04}"/>
                </a:ext>
              </a:extLst>
            </p:cNvPr>
            <p:cNvGrpSpPr/>
            <p:nvPr/>
          </p:nvGrpSpPr>
          <p:grpSpPr>
            <a:xfrm>
              <a:off x="9973733" y="1388533"/>
              <a:ext cx="1493440" cy="866455"/>
              <a:chOff x="9973733" y="1388533"/>
              <a:chExt cx="1493440" cy="866455"/>
            </a:xfrm>
          </p:grpSpPr>
          <p:sp>
            <p:nvSpPr>
              <p:cNvPr id="58" name="원통[C] 57">
                <a:extLst>
                  <a:ext uri="{FF2B5EF4-FFF2-40B4-BE49-F238E27FC236}">
                    <a16:creationId xmlns:a16="http://schemas.microsoft.com/office/drawing/2014/main" id="{8D4739C3-D6FF-914D-926C-1CABF2DB3B58}"/>
                  </a:ext>
                </a:extLst>
              </p:cNvPr>
              <p:cNvSpPr/>
              <p:nvPr/>
            </p:nvSpPr>
            <p:spPr>
              <a:xfrm>
                <a:off x="9973733" y="1388533"/>
                <a:ext cx="1166242" cy="555951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78B5FDA-10A0-964E-BB14-BE48495F5570}"/>
                  </a:ext>
                </a:extLst>
              </p:cNvPr>
              <p:cNvSpPr txBox="1"/>
              <p:nvPr/>
            </p:nvSpPr>
            <p:spPr>
              <a:xfrm>
                <a:off x="10407362" y="1885656"/>
                <a:ext cx="1059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1" dirty="0">
                    <a:solidFill>
                      <a:schemeClr val="accent6">
                        <a:lumMod val="75000"/>
                      </a:schemeClr>
                    </a:solidFill>
                  </a:rPr>
                  <a:t>Ledger</a:t>
                </a:r>
                <a:endParaRPr kumimoji="1" lang="ko-KR" alt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B633269-05E8-FB49-AD75-767DE400A576}"/>
                </a:ext>
              </a:extLst>
            </p:cNvPr>
            <p:cNvGrpSpPr/>
            <p:nvPr/>
          </p:nvGrpSpPr>
          <p:grpSpPr>
            <a:xfrm>
              <a:off x="9973733" y="2610337"/>
              <a:ext cx="1493440" cy="866455"/>
              <a:chOff x="9973733" y="1388533"/>
              <a:chExt cx="1493440" cy="866455"/>
            </a:xfrm>
          </p:grpSpPr>
          <p:sp>
            <p:nvSpPr>
              <p:cNvPr id="56" name="원통[C] 55">
                <a:extLst>
                  <a:ext uri="{FF2B5EF4-FFF2-40B4-BE49-F238E27FC236}">
                    <a16:creationId xmlns:a16="http://schemas.microsoft.com/office/drawing/2014/main" id="{5AD36823-B053-4643-9EFF-A669754C82A8}"/>
                  </a:ext>
                </a:extLst>
              </p:cNvPr>
              <p:cNvSpPr/>
              <p:nvPr/>
            </p:nvSpPr>
            <p:spPr>
              <a:xfrm>
                <a:off x="9973733" y="1388533"/>
                <a:ext cx="1166242" cy="555951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35230-5076-2E45-A37B-779A2E1E7778}"/>
                  </a:ext>
                </a:extLst>
              </p:cNvPr>
              <p:cNvSpPr txBox="1"/>
              <p:nvPr/>
            </p:nvSpPr>
            <p:spPr>
              <a:xfrm>
                <a:off x="10407362" y="1885656"/>
                <a:ext cx="1059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1" dirty="0">
                    <a:solidFill>
                      <a:schemeClr val="accent6">
                        <a:lumMod val="75000"/>
                      </a:schemeClr>
                    </a:solidFill>
                  </a:rPr>
                  <a:t>Ledger</a:t>
                </a:r>
                <a:endParaRPr kumimoji="1" lang="ko-KR" alt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D7E9D6A-D085-D048-8BB6-0F13B765B2BC}"/>
                </a:ext>
              </a:extLst>
            </p:cNvPr>
            <p:cNvGrpSpPr/>
            <p:nvPr/>
          </p:nvGrpSpPr>
          <p:grpSpPr>
            <a:xfrm>
              <a:off x="9973733" y="3889449"/>
              <a:ext cx="1493440" cy="866455"/>
              <a:chOff x="9973733" y="1388533"/>
              <a:chExt cx="1493440" cy="866455"/>
            </a:xfrm>
          </p:grpSpPr>
          <p:sp>
            <p:nvSpPr>
              <p:cNvPr id="54" name="원통[C] 53">
                <a:extLst>
                  <a:ext uri="{FF2B5EF4-FFF2-40B4-BE49-F238E27FC236}">
                    <a16:creationId xmlns:a16="http://schemas.microsoft.com/office/drawing/2014/main" id="{07A743A5-94CB-8A47-AE2B-CA6FBE23AFD0}"/>
                  </a:ext>
                </a:extLst>
              </p:cNvPr>
              <p:cNvSpPr/>
              <p:nvPr/>
            </p:nvSpPr>
            <p:spPr>
              <a:xfrm>
                <a:off x="9973733" y="1388533"/>
                <a:ext cx="1166242" cy="555951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8B7692-5001-9246-BDB5-76544D7B25C7}"/>
                  </a:ext>
                </a:extLst>
              </p:cNvPr>
              <p:cNvSpPr txBox="1"/>
              <p:nvPr/>
            </p:nvSpPr>
            <p:spPr>
              <a:xfrm>
                <a:off x="10407362" y="1885656"/>
                <a:ext cx="1059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1" dirty="0">
                    <a:solidFill>
                      <a:schemeClr val="accent6">
                        <a:lumMod val="75000"/>
                      </a:schemeClr>
                    </a:solidFill>
                  </a:rPr>
                  <a:t>Ledger</a:t>
                </a:r>
                <a:endParaRPr kumimoji="1" lang="ko-KR" alt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5B0691-47B6-BB47-AA6B-CD1AA8719028}"/>
                </a:ext>
              </a:extLst>
            </p:cNvPr>
            <p:cNvGrpSpPr/>
            <p:nvPr/>
          </p:nvGrpSpPr>
          <p:grpSpPr>
            <a:xfrm>
              <a:off x="9973733" y="5493008"/>
              <a:ext cx="1493440" cy="866455"/>
              <a:chOff x="9973733" y="1388533"/>
              <a:chExt cx="1493440" cy="866455"/>
            </a:xfrm>
          </p:grpSpPr>
          <p:sp>
            <p:nvSpPr>
              <p:cNvPr id="52" name="원통[C] 51">
                <a:extLst>
                  <a:ext uri="{FF2B5EF4-FFF2-40B4-BE49-F238E27FC236}">
                    <a16:creationId xmlns:a16="http://schemas.microsoft.com/office/drawing/2014/main" id="{98644F6F-B4BF-7046-81D5-2D6CB49DE8E1}"/>
                  </a:ext>
                </a:extLst>
              </p:cNvPr>
              <p:cNvSpPr/>
              <p:nvPr/>
            </p:nvSpPr>
            <p:spPr>
              <a:xfrm>
                <a:off x="9973733" y="1388533"/>
                <a:ext cx="1166242" cy="555951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8DC7DA-7A35-EC42-B897-252C1FE4CF52}"/>
                  </a:ext>
                </a:extLst>
              </p:cNvPr>
              <p:cNvSpPr txBox="1"/>
              <p:nvPr/>
            </p:nvSpPr>
            <p:spPr>
              <a:xfrm>
                <a:off x="10407362" y="1885656"/>
                <a:ext cx="1059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b="1" dirty="0">
                    <a:solidFill>
                      <a:schemeClr val="accent6">
                        <a:lumMod val="75000"/>
                      </a:schemeClr>
                    </a:solidFill>
                  </a:rPr>
                  <a:t>Ledger</a:t>
                </a:r>
                <a:endParaRPr kumimoji="1" lang="ko-KR" alt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AD51A8-3683-E04D-B1B0-5B6F0DAC173C}"/>
                </a:ext>
              </a:extLst>
            </p:cNvPr>
            <p:cNvSpPr txBox="1"/>
            <p:nvPr/>
          </p:nvSpPr>
          <p:spPr>
            <a:xfrm>
              <a:off x="514061" y="1109787"/>
              <a:ext cx="2415266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/>
                <a:t>Transaction Tx</a:t>
              </a:r>
              <a:endParaRPr kumimoji="1" lang="ko-KR" altLang="en-US" sz="28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A3FDEC-E818-7447-9FF0-6644CB1E4FA5}"/>
                </a:ext>
              </a:extLst>
            </p:cNvPr>
            <p:cNvSpPr txBox="1"/>
            <p:nvPr/>
          </p:nvSpPr>
          <p:spPr>
            <a:xfrm>
              <a:off x="4553560" y="1087731"/>
              <a:ext cx="2415266" cy="67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b="1" dirty="0"/>
                <a:t>Order Tx</a:t>
              </a:r>
              <a:endParaRPr kumimoji="1" lang="ko-KR" altLang="en-US" sz="32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BB5449-87B6-7546-B536-C93547734556}"/>
                </a:ext>
              </a:extLst>
            </p:cNvPr>
            <p:cNvSpPr txBox="1"/>
            <p:nvPr/>
          </p:nvSpPr>
          <p:spPr>
            <a:xfrm>
              <a:off x="7794933" y="93391"/>
              <a:ext cx="3872358" cy="603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dirty="0"/>
                <a:t>Validation &amp; Commit Tx</a:t>
              </a:r>
              <a:endParaRPr kumimoji="1" lang="ko-KR" altLang="en-US" sz="2800" b="1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7176FDB-A792-E349-A290-4AEEE2FED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41" t="30373" r="26175" b="31805"/>
            <a:stretch/>
          </p:blipFill>
          <p:spPr>
            <a:xfrm>
              <a:off x="372680" y="3006126"/>
              <a:ext cx="618444" cy="48144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60705DB-9790-2948-B1D6-ED77A81B58FD}"/>
              </a:ext>
            </a:extLst>
          </p:cNvPr>
          <p:cNvSpPr txBox="1"/>
          <p:nvPr/>
        </p:nvSpPr>
        <p:spPr>
          <a:xfrm>
            <a:off x="1405482" y="2769948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b="1" dirty="0"/>
              <a:t>한국정보과학회</a:t>
            </a:r>
            <a:r>
              <a:rPr kumimoji="1" lang="en-US" altLang="ko-KR" sz="2800" b="1" dirty="0"/>
              <a:t>(</a:t>
            </a:r>
            <a:r>
              <a:rPr kumimoji="1" lang="en-US" altLang="ko-KR" sz="2800" b="1" dirty="0" err="1"/>
              <a:t>ksc</a:t>
            </a:r>
            <a:r>
              <a:rPr kumimoji="1" lang="en-US" altLang="ko-KR" sz="2800" b="1" dirty="0"/>
              <a:t> 2019)</a:t>
            </a:r>
            <a:r>
              <a:rPr kumimoji="1" lang="ko-KR" altLang="en-US" sz="2800" b="1" dirty="0"/>
              <a:t> 논문 투고</a:t>
            </a:r>
            <a:endParaRPr kumimoji="1" lang="ko-Kore-KR" altLang="en-US" sz="28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FBCE05-6589-A34C-B08A-A278B76C1640}"/>
              </a:ext>
            </a:extLst>
          </p:cNvPr>
          <p:cNvSpPr txBox="1"/>
          <p:nvPr/>
        </p:nvSpPr>
        <p:spPr>
          <a:xfrm>
            <a:off x="6696095" y="6933634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b="1" dirty="0"/>
              <a:t>&lt; </a:t>
            </a:r>
            <a:r>
              <a:rPr lang="ko-Kore-KR" altLang="en-US" sz="2400" b="1" dirty="0"/>
              <a:t>하이퍼레저 패블릭</a:t>
            </a:r>
            <a:r>
              <a:rPr lang="ko-KR" altLang="en-US" sz="2400" b="1" dirty="0"/>
              <a:t>의 아키텍처</a:t>
            </a:r>
            <a:r>
              <a:rPr lang="en-US" altLang="ko-KR" sz="2400" b="1" dirty="0"/>
              <a:t>&gt;</a:t>
            </a:r>
            <a:r>
              <a:rPr lang="en" altLang="ko-Kore-KR" sz="24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D8CAA-22B6-D84E-AFAC-C656FDB36511}"/>
              </a:ext>
            </a:extLst>
          </p:cNvPr>
          <p:cNvSpPr txBox="1"/>
          <p:nvPr/>
        </p:nvSpPr>
        <p:spPr>
          <a:xfrm>
            <a:off x="3262130" y="7646237"/>
            <a:ext cx="11473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하이퍼레저 퍼블릭의 트랜잭션이 유효한지 판단은 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Endorser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노드에서만 가능 합니다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endParaRPr kumimoji="1" lang="en-US" altLang="ko-Kore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그러나 트랜잭션의 순서를 정해주는 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충돌이 발생해 트랜잭션이 </a:t>
            </a:r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무효 처리가 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되는 경우도 있습니다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endParaRPr kumimoji="1" lang="en-US" altLang="ko-Kore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경우 현재 하이퍼레저 패브릭에서는 이런 </a:t>
            </a:r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무효트랜잭션까지 블록체인에 저장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되기에 충돌이 많은 환경에서 심한 낭비를 초래할 수 있음을 분석하였습니다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9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9" name="그림 78" descr="스크린샷이(가) 표시된 사진&#10;&#10;자동 생성된 설명">
            <a:extLst>
              <a:ext uri="{FF2B5EF4-FFF2-40B4-BE49-F238E27FC236}">
                <a16:creationId xmlns:a16="http://schemas.microsoft.com/office/drawing/2014/main" id="{1A5AE36E-28D3-FC44-8938-142D9F3E62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09" y="2514535"/>
            <a:ext cx="5196830" cy="73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9E5418-6F67-D649-9AB8-46D9EBEB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30" y="2572531"/>
            <a:ext cx="5330132" cy="7486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90E14F-67B4-F04B-A98B-CC947FB01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590" y="2664993"/>
            <a:ext cx="5180135" cy="730160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5FAC940-902E-584B-9981-48ECB53DD23D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2E75E1-15CB-964B-8CCE-B87BE5301B7C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2-6.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포스터 및 논문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14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541627" y="4199608"/>
            <a:ext cx="11181399" cy="1534825"/>
            <a:chOff x="3552158" y="3923507"/>
            <a:chExt cx="11181399" cy="1534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158" y="3923507"/>
              <a:ext cx="11181399" cy="1534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2971" y="6489758"/>
            <a:ext cx="11278711" cy="31641"/>
            <a:chOff x="3503502" y="6213657"/>
            <a:chExt cx="11278711" cy="31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502" y="6213657"/>
              <a:ext cx="11278711" cy="3164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7C7BD6-982A-7542-8F04-53C76B55E9AE}"/>
              </a:ext>
            </a:extLst>
          </p:cNvPr>
          <p:cNvSpPr txBox="1"/>
          <p:nvPr/>
        </p:nvSpPr>
        <p:spPr>
          <a:xfrm>
            <a:off x="6934200" y="430530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프로젝트</a:t>
            </a:r>
            <a:endParaRPr kumimoji="1" lang="ko-Kore-KR" altLang="en-US" sz="8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CA60-B474-684F-BDB6-05765BAC00E1}"/>
              </a:ext>
            </a:extLst>
          </p:cNvPr>
          <p:cNvSpPr txBox="1"/>
          <p:nvPr/>
        </p:nvSpPr>
        <p:spPr>
          <a:xfrm>
            <a:off x="685800" y="536573"/>
            <a:ext cx="131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 A R T. 3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67753-77FD-914F-ABA5-BCAC50B1A327}"/>
              </a:ext>
            </a:extLst>
          </p:cNvPr>
          <p:cNvSpPr txBox="1"/>
          <p:nvPr/>
        </p:nvSpPr>
        <p:spPr>
          <a:xfrm>
            <a:off x="7620000" y="324175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/>
              <a:t>PROJECT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9323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3.PROJECT</a:t>
            </a:r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 err="1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0F2FBC3-2290-DC4E-BB72-25CBA9A45DB7}"/>
              </a:ext>
            </a:extLst>
          </p:cNvPr>
          <p:cNvSpPr/>
          <p:nvPr/>
        </p:nvSpPr>
        <p:spPr>
          <a:xfrm>
            <a:off x="1796585" y="4044812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/>
              <a:t>Redis Switch</a:t>
            </a:r>
            <a:endParaRPr kumimoji="1" lang="ko-Kore-KR" altLang="en-US" sz="3200" b="1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1590279-A6E9-EA46-BFB5-0A0675BA8585}"/>
              </a:ext>
            </a:extLst>
          </p:cNvPr>
          <p:cNvSpPr/>
          <p:nvPr/>
        </p:nvSpPr>
        <p:spPr>
          <a:xfrm>
            <a:off x="7202553" y="4044812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/>
              <a:t>Stride </a:t>
            </a:r>
            <a:r>
              <a:rPr kumimoji="1" lang="en-US" altLang="ko-Kore-KR" sz="3200" b="1" dirty="0" err="1"/>
              <a:t>Skiplist</a:t>
            </a:r>
            <a:endParaRPr kumimoji="1" lang="ko-Kore-KR" altLang="en-US" sz="3200" b="1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39E14E0-3153-4143-83D3-B6E15C091333}"/>
              </a:ext>
            </a:extLst>
          </p:cNvPr>
          <p:cNvSpPr/>
          <p:nvPr/>
        </p:nvSpPr>
        <p:spPr>
          <a:xfrm>
            <a:off x="12608522" y="4058797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부동산 예측</a:t>
            </a:r>
            <a:r>
              <a:rPr kumimoji="1" lang="en-US" altLang="ko-Kore-KR" sz="3200" b="1" dirty="0"/>
              <a:t> GUI</a:t>
            </a:r>
            <a:endParaRPr kumimoji="1" lang="ko-Kore-KR" alt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12D15-2C5D-1F48-A8BD-E3EE4C1BC192}"/>
              </a:ext>
            </a:extLst>
          </p:cNvPr>
          <p:cNvSpPr txBox="1"/>
          <p:nvPr/>
        </p:nvSpPr>
        <p:spPr>
          <a:xfrm>
            <a:off x="12219388" y="5677180"/>
            <a:ext cx="4138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머신러닝을</a:t>
            </a: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 통한 미래예측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ore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사용자를 위한 인터페이스</a:t>
            </a:r>
            <a:endParaRPr lang="en-US" altLang="ko-Kore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D5FAD-00C7-8340-8411-248695E6B482}"/>
              </a:ext>
            </a:extLst>
          </p:cNvPr>
          <p:cNvSpPr txBox="1"/>
          <p:nvPr/>
        </p:nvSpPr>
        <p:spPr>
          <a:xfrm>
            <a:off x="7074695" y="5657990"/>
            <a:ext cx="4138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기존 </a:t>
            </a:r>
            <a:r>
              <a:rPr kumimoji="1" lang="en-US" altLang="ko-KR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skiplist</a:t>
            </a: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의 문제 해결</a:t>
            </a: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빠른 범위 탐색 성능</a:t>
            </a: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Hot</a:t>
            </a: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한</a:t>
            </a: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 Data</a:t>
            </a: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가 많을 때 좋은 성능을 보임 </a:t>
            </a: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12975-20DC-C345-B548-F24EAD882A02}"/>
              </a:ext>
            </a:extLst>
          </p:cNvPr>
          <p:cNvSpPr txBox="1"/>
          <p:nvPr/>
        </p:nvSpPr>
        <p:spPr>
          <a:xfrm>
            <a:off x="1758485" y="5657990"/>
            <a:ext cx="4138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NVM</a:t>
            </a:r>
            <a:r>
              <a:rPr kumimoji="1"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을 활용한 이질적 메모리를 위한 </a:t>
            </a: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Master – Slave </a:t>
            </a:r>
            <a:r>
              <a:rPr kumimoji="1" lang="ko-KR" altLang="en-US" sz="2400" b="1" dirty="0"/>
              <a:t>관계</a:t>
            </a: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b="1" dirty="0"/>
              <a:t>Asynchronous </a:t>
            </a:r>
            <a:r>
              <a:rPr kumimoji="1" lang="en-US" altLang="ko-KR" sz="2400" b="1" dirty="0"/>
              <a:t>Issue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523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8EC8268-403F-C441-8A98-901AA1DEEEF4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113" name="양쪽 모서리가 둥근 사각형 112">
              <a:extLst>
                <a:ext uri="{FF2B5EF4-FFF2-40B4-BE49-F238E27FC236}">
                  <a16:creationId xmlns:a16="http://schemas.microsoft.com/office/drawing/2014/main" id="{51688D41-A159-7B41-B07A-BA8B85D3FEF9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4" name="양쪽 모서리가 둥근 사각형 113">
              <a:extLst>
                <a:ext uri="{FF2B5EF4-FFF2-40B4-BE49-F238E27FC236}">
                  <a16:creationId xmlns:a16="http://schemas.microsoft.com/office/drawing/2014/main" id="{9B3C3A92-DFC1-014B-B8E1-9BD76E095B4B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5" name="양쪽 모서리가 둥근 사각형 114">
              <a:extLst>
                <a:ext uri="{FF2B5EF4-FFF2-40B4-BE49-F238E27FC236}">
                  <a16:creationId xmlns:a16="http://schemas.microsoft.com/office/drawing/2014/main" id="{37A5EFAC-7D03-E445-839F-F93A66400053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E754131-1862-8847-A487-E7AABA15E664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8DDEE6A1-F6F2-F841-955A-95E7DD674A84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120" name="직각 삼각형[R] 119">
                  <a:extLst>
                    <a:ext uri="{FF2B5EF4-FFF2-40B4-BE49-F238E27FC236}">
                      <a16:creationId xmlns:a16="http://schemas.microsoft.com/office/drawing/2014/main" id="{B2642FA3-6497-C14E-9084-71E68422FA07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21" name="직각 삼각형[R] 120">
                  <a:extLst>
                    <a:ext uri="{FF2B5EF4-FFF2-40B4-BE49-F238E27FC236}">
                      <a16:creationId xmlns:a16="http://schemas.microsoft.com/office/drawing/2014/main" id="{E1633363-2D29-CA40-9879-FD8172BAC54A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119" name="양쪽 모서리가 둥근 사각형 118">
                <a:extLst>
                  <a:ext uri="{FF2B5EF4-FFF2-40B4-BE49-F238E27FC236}">
                    <a16:creationId xmlns:a16="http://schemas.microsoft.com/office/drawing/2014/main" id="{80C57EA3-7406-3E41-B05E-DC8D95FE9E89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1D2790A3-00B5-FA46-860F-FE1EB8D327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3-1. Redis Switch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sp>
        <p:nvSpPr>
          <p:cNvPr id="126" name="모서리가 둥근 직사각형 125">
            <a:extLst>
              <a:ext uri="{FF2B5EF4-FFF2-40B4-BE49-F238E27FC236}">
                <a16:creationId xmlns:a16="http://schemas.microsoft.com/office/drawing/2014/main" id="{56756968-E3F5-EC4A-8244-57F5D8237835}"/>
              </a:ext>
            </a:extLst>
          </p:cNvPr>
          <p:cNvSpPr/>
          <p:nvPr/>
        </p:nvSpPr>
        <p:spPr>
          <a:xfrm>
            <a:off x="6576238" y="4722924"/>
            <a:ext cx="4688925" cy="46160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528ACF46-6E62-6B4E-AB08-F82CE7985EA4}"/>
              </a:ext>
            </a:extLst>
          </p:cNvPr>
          <p:cNvSpPr/>
          <p:nvPr/>
        </p:nvSpPr>
        <p:spPr>
          <a:xfrm>
            <a:off x="8087445" y="5917659"/>
            <a:ext cx="1018213" cy="7607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(NVM)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BC86B6A8-F37B-7641-9291-04D97BBB595B}"/>
              </a:ext>
            </a:extLst>
          </p:cNvPr>
          <p:cNvSpPr/>
          <p:nvPr/>
        </p:nvSpPr>
        <p:spPr>
          <a:xfrm>
            <a:off x="7173677" y="7189633"/>
            <a:ext cx="1018213" cy="76071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(NVM)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DA30B8EA-0F7D-1D49-A941-6621683D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89" y="5073731"/>
            <a:ext cx="1204620" cy="1021458"/>
          </a:xfrm>
          <a:prstGeom prst="rect">
            <a:avLst/>
          </a:prstGeom>
        </p:spPr>
      </p:pic>
      <p:cxnSp>
        <p:nvCxnSpPr>
          <p:cNvPr id="89" name="구부러진 연결선[U] 88">
            <a:extLst>
              <a:ext uri="{FF2B5EF4-FFF2-40B4-BE49-F238E27FC236}">
                <a16:creationId xmlns:a16="http://schemas.microsoft.com/office/drawing/2014/main" id="{6F819C24-5820-CF4E-B985-E07C6C69717D}"/>
              </a:ext>
            </a:extLst>
          </p:cNvPr>
          <p:cNvCxnSpPr>
            <a:cxnSpLocks/>
            <a:stCxn id="88" idx="3"/>
            <a:endCxn id="85" idx="0"/>
          </p:cNvCxnSpPr>
          <p:nvPr/>
        </p:nvCxnSpPr>
        <p:spPr>
          <a:xfrm>
            <a:off x="7856609" y="5584460"/>
            <a:ext cx="739943" cy="333199"/>
          </a:xfrm>
          <a:prstGeom prst="curvedConnector2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75B535-26FE-7142-80B2-CDE6B9472456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 flipH="1">
            <a:off x="7682784" y="6678372"/>
            <a:ext cx="913767" cy="5112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57EFBC9F-3E47-4547-A995-95C628D1F9DE}"/>
              </a:ext>
            </a:extLst>
          </p:cNvPr>
          <p:cNvSpPr/>
          <p:nvPr/>
        </p:nvSpPr>
        <p:spPr>
          <a:xfrm>
            <a:off x="9105658" y="7189633"/>
            <a:ext cx="1018213" cy="76071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(DRAM)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DCDEF7C-0B8A-344F-A2FA-5A1209E4A4C3}"/>
              </a:ext>
            </a:extLst>
          </p:cNvPr>
          <p:cNvCxnSpPr>
            <a:cxnSpLocks/>
            <a:stCxn id="85" idx="2"/>
            <a:endCxn id="91" idx="0"/>
          </p:cNvCxnSpPr>
          <p:nvPr/>
        </p:nvCxnSpPr>
        <p:spPr>
          <a:xfrm>
            <a:off x="8596552" y="6678372"/>
            <a:ext cx="1018213" cy="5112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0B95AF6F-5FBD-4A4B-BD46-FF9302EDB6F7}"/>
              </a:ext>
            </a:extLst>
          </p:cNvPr>
          <p:cNvSpPr/>
          <p:nvPr/>
        </p:nvSpPr>
        <p:spPr>
          <a:xfrm>
            <a:off x="10073790" y="5322412"/>
            <a:ext cx="1018213" cy="76071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Sentinel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4" name="모서리가 둥근 사각형 설명선[R] 93">
            <a:extLst>
              <a:ext uri="{FF2B5EF4-FFF2-40B4-BE49-F238E27FC236}">
                <a16:creationId xmlns:a16="http://schemas.microsoft.com/office/drawing/2014/main" id="{E4320664-5F57-D945-A8EB-B4CB09A56768}"/>
              </a:ext>
            </a:extLst>
          </p:cNvPr>
          <p:cNvSpPr/>
          <p:nvPr/>
        </p:nvSpPr>
        <p:spPr>
          <a:xfrm>
            <a:off x="8956568" y="5161944"/>
            <a:ext cx="1018215" cy="469762"/>
          </a:xfrm>
          <a:prstGeom prst="wedgeRoundRectCallout">
            <a:avLst>
              <a:gd name="adj1" fmla="val -1971"/>
              <a:gd name="adj2" fmla="val 96760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dirty="0">
                <a:solidFill>
                  <a:srgbClr val="FF0000"/>
                </a:solidFill>
              </a:rPr>
              <a:t>Swap</a:t>
            </a:r>
            <a:endParaRPr kumimoji="1" lang="ko-Kore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A1B0D38-3A72-FB48-88B2-B65CF08DB9E5}"/>
              </a:ext>
            </a:extLst>
          </p:cNvPr>
          <p:cNvCxnSpPr>
            <a:stCxn id="93" idx="1"/>
            <a:endCxn id="85" idx="3"/>
          </p:cNvCxnSpPr>
          <p:nvPr/>
        </p:nvCxnSpPr>
        <p:spPr>
          <a:xfrm flipH="1">
            <a:off x="9105658" y="5702767"/>
            <a:ext cx="968131" cy="59524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C21247E-D958-514A-AABA-6B232073B37F}"/>
              </a:ext>
            </a:extLst>
          </p:cNvPr>
          <p:cNvGrpSpPr/>
          <p:nvPr/>
        </p:nvGrpSpPr>
        <p:grpSpPr>
          <a:xfrm>
            <a:off x="148653" y="4737854"/>
            <a:ext cx="5984913" cy="4601076"/>
            <a:chOff x="-31971" y="2769208"/>
            <a:chExt cx="5984913" cy="4601076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A8631518-9372-9E47-95ED-7A165748321E}"/>
                </a:ext>
              </a:extLst>
            </p:cNvPr>
            <p:cNvSpPr/>
            <p:nvPr/>
          </p:nvSpPr>
          <p:spPr>
            <a:xfrm>
              <a:off x="967673" y="2769208"/>
              <a:ext cx="4985269" cy="46010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40AA025-AEE3-5F44-B983-056D3FC1E495}"/>
                </a:ext>
              </a:extLst>
            </p:cNvPr>
            <p:cNvGrpSpPr/>
            <p:nvPr/>
          </p:nvGrpSpPr>
          <p:grpSpPr>
            <a:xfrm>
              <a:off x="-31971" y="2921608"/>
              <a:ext cx="5799351" cy="3314180"/>
              <a:chOff x="2800351" y="3094202"/>
              <a:chExt cx="7046800" cy="4797424"/>
            </a:xfrm>
          </p:grpSpPr>
          <p:sp>
            <p:nvSpPr>
              <p:cNvPr id="68" name="모서리가 둥근 직사각형 67">
                <a:extLst>
                  <a:ext uri="{FF2B5EF4-FFF2-40B4-BE49-F238E27FC236}">
                    <a16:creationId xmlns:a16="http://schemas.microsoft.com/office/drawing/2014/main" id="{4883330B-23C1-FD44-899D-F529E0C6C7E8}"/>
                  </a:ext>
                </a:extLst>
              </p:cNvPr>
              <p:cNvSpPr/>
              <p:nvPr/>
            </p:nvSpPr>
            <p:spPr>
              <a:xfrm>
                <a:off x="5806896" y="5023092"/>
                <a:ext cx="1218425" cy="107352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Master</a:t>
                </a:r>
              </a:p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(NVM)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76EBFE83-577B-D940-BC22-3CFEBCBCDF0E}"/>
                  </a:ext>
                </a:extLst>
              </p:cNvPr>
              <p:cNvSpPr/>
              <p:nvPr/>
            </p:nvSpPr>
            <p:spPr>
              <a:xfrm>
                <a:off x="4713454" y="6818106"/>
                <a:ext cx="1218425" cy="107352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Slave</a:t>
                </a:r>
              </a:p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(NVM)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BD420D-1CBF-AD44-8D80-EF677C48D0EA}"/>
                  </a:ext>
                </a:extLst>
              </p:cNvPr>
              <p:cNvSpPr txBox="1"/>
              <p:nvPr/>
            </p:nvSpPr>
            <p:spPr>
              <a:xfrm>
                <a:off x="2800351" y="3094202"/>
                <a:ext cx="193544" cy="759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ore-KR" altLang="en-US" sz="3200" b="1" dirty="0"/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CFE8C4BD-BEF0-964F-85C4-A2B86364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186" y="3832138"/>
                <a:ext cx="1441485" cy="1441485"/>
              </a:xfrm>
              <a:prstGeom prst="rect">
                <a:avLst/>
              </a:prstGeom>
            </p:spPr>
          </p:pic>
          <p:cxnSp>
            <p:nvCxnSpPr>
              <p:cNvPr id="72" name="구부러진 연결선[U] 71">
                <a:extLst>
                  <a:ext uri="{FF2B5EF4-FFF2-40B4-BE49-F238E27FC236}">
                    <a16:creationId xmlns:a16="http://schemas.microsoft.com/office/drawing/2014/main" id="{1B73D698-7FC8-4642-ADCD-169AB26F4FF1}"/>
                  </a:ext>
                </a:extLst>
              </p:cNvPr>
              <p:cNvCxnSpPr>
                <a:cxnSpLocks/>
                <a:stCxn id="71" idx="3"/>
                <a:endCxn id="68" idx="0"/>
              </p:cNvCxnSpPr>
              <p:nvPr/>
            </p:nvCxnSpPr>
            <p:spPr>
              <a:xfrm>
                <a:off x="5530671" y="4552881"/>
                <a:ext cx="885438" cy="470211"/>
              </a:xfrm>
              <a:prstGeom prst="curvedConnector2">
                <a:avLst/>
              </a:prstGeom>
              <a:ln w="508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DC52185C-4106-5548-A6E6-7D2251B95BBA}"/>
                  </a:ext>
                </a:extLst>
              </p:cNvPr>
              <p:cNvCxnSpPr>
                <a:cxnSpLocks/>
                <a:stCxn id="68" idx="2"/>
                <a:endCxn id="69" idx="0"/>
              </p:cNvCxnSpPr>
              <p:nvPr/>
            </p:nvCxnSpPr>
            <p:spPr>
              <a:xfrm flipH="1">
                <a:off x="5322667" y="6096612"/>
                <a:ext cx="1093442" cy="721494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FB506135-BB52-7348-9F86-6BDD17615135}"/>
                  </a:ext>
                </a:extLst>
              </p:cNvPr>
              <p:cNvSpPr/>
              <p:nvPr/>
            </p:nvSpPr>
            <p:spPr>
              <a:xfrm>
                <a:off x="7025321" y="6818106"/>
                <a:ext cx="1218425" cy="1073520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Slave</a:t>
                </a:r>
              </a:p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(DRAM)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15B2137-ABA7-5242-81A2-ADADAD6C9979}"/>
                  </a:ext>
                </a:extLst>
              </p:cNvPr>
              <p:cNvCxnSpPr>
                <a:cxnSpLocks/>
                <a:stCxn id="68" idx="2"/>
                <a:endCxn id="74" idx="0"/>
              </p:cNvCxnSpPr>
              <p:nvPr/>
            </p:nvCxnSpPr>
            <p:spPr>
              <a:xfrm>
                <a:off x="6416109" y="6096612"/>
                <a:ext cx="1218425" cy="721494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75">
                <a:extLst>
                  <a:ext uri="{FF2B5EF4-FFF2-40B4-BE49-F238E27FC236}">
                    <a16:creationId xmlns:a16="http://schemas.microsoft.com/office/drawing/2014/main" id="{8D0D5E89-CB8D-CB4F-9766-D81683D52717}"/>
                  </a:ext>
                </a:extLst>
              </p:cNvPr>
              <p:cNvCxnSpPr>
                <a:cxnSpLocks/>
                <a:stCxn id="68" idx="3"/>
              </p:cNvCxnSpPr>
              <p:nvPr/>
            </p:nvCxnSpPr>
            <p:spPr>
              <a:xfrm flipV="1">
                <a:off x="7025321" y="4805084"/>
                <a:ext cx="1204230" cy="754768"/>
              </a:xfrm>
              <a:prstGeom prst="line">
                <a:avLst/>
              </a:prstGeom>
              <a:ln w="508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76">
                <a:extLst>
                  <a:ext uri="{FF2B5EF4-FFF2-40B4-BE49-F238E27FC236}">
                    <a16:creationId xmlns:a16="http://schemas.microsoft.com/office/drawing/2014/main" id="{D4200D85-AF4E-BA4F-AADF-2579CCC84A2E}"/>
                  </a:ext>
                </a:extLst>
              </p:cNvPr>
              <p:cNvCxnSpPr>
                <a:cxnSpLocks/>
                <a:stCxn id="74" idx="0"/>
              </p:cNvCxnSpPr>
              <p:nvPr/>
            </p:nvCxnSpPr>
            <p:spPr>
              <a:xfrm flipV="1">
                <a:off x="7634534" y="5343780"/>
                <a:ext cx="1180150" cy="1474326"/>
              </a:xfrm>
              <a:prstGeom prst="line">
                <a:avLst/>
              </a:prstGeom>
              <a:ln w="508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id="{BA3271B2-0371-7541-9C3D-71A91E18F818}"/>
                  </a:ext>
                </a:extLst>
              </p:cNvPr>
              <p:cNvSpPr/>
              <p:nvPr/>
            </p:nvSpPr>
            <p:spPr>
              <a:xfrm>
                <a:off x="8229551" y="4270258"/>
                <a:ext cx="1218425" cy="107352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Sentinel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모서리가 둥근 사각형 설명선[R] 78">
                <a:extLst>
                  <a:ext uri="{FF2B5EF4-FFF2-40B4-BE49-F238E27FC236}">
                    <a16:creationId xmlns:a16="http://schemas.microsoft.com/office/drawing/2014/main" id="{6866E639-8114-304C-85C8-31DBE7736E04}"/>
                  </a:ext>
                </a:extLst>
              </p:cNvPr>
              <p:cNvSpPr/>
              <p:nvPr/>
            </p:nvSpPr>
            <p:spPr>
              <a:xfrm>
                <a:off x="8224609" y="3172823"/>
                <a:ext cx="1622542" cy="895098"/>
              </a:xfrm>
              <a:prstGeom prst="wedgeRoundRectCallout">
                <a:avLst>
                  <a:gd name="adj1" fmla="val -21933"/>
                  <a:gd name="adj2" fmla="val 69625"/>
                  <a:gd name="adj3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Master &lt; Slave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9335112C-A7BF-6444-9776-A67795DAB426}"/>
              </a:ext>
            </a:extLst>
          </p:cNvPr>
          <p:cNvSpPr/>
          <p:nvPr/>
        </p:nvSpPr>
        <p:spPr>
          <a:xfrm>
            <a:off x="11708160" y="4722923"/>
            <a:ext cx="5105399" cy="46160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6184E1F5-44E5-1C40-BCDC-686F35FB62CE}"/>
              </a:ext>
            </a:extLst>
          </p:cNvPr>
          <p:cNvSpPr/>
          <p:nvPr/>
        </p:nvSpPr>
        <p:spPr>
          <a:xfrm>
            <a:off x="14298631" y="5894341"/>
            <a:ext cx="1078971" cy="8595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(NVM)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66059241-A87D-EF48-818A-8749FF73EF37}"/>
              </a:ext>
            </a:extLst>
          </p:cNvPr>
          <p:cNvSpPr/>
          <p:nvPr/>
        </p:nvSpPr>
        <p:spPr>
          <a:xfrm>
            <a:off x="13330338" y="7331592"/>
            <a:ext cx="1078971" cy="8595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(NVM)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8891E363-329A-7940-B601-44B6091A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520" y="4940756"/>
            <a:ext cx="1276501" cy="1154183"/>
          </a:xfrm>
          <a:prstGeom prst="rect">
            <a:avLst/>
          </a:prstGeom>
        </p:spPr>
      </p:pic>
      <p:cxnSp>
        <p:nvCxnSpPr>
          <p:cNvPr id="102" name="구부러진 연결선[U] 101">
            <a:extLst>
              <a:ext uri="{FF2B5EF4-FFF2-40B4-BE49-F238E27FC236}">
                <a16:creationId xmlns:a16="http://schemas.microsoft.com/office/drawing/2014/main" id="{ABE7B636-84DC-EE46-9EBC-D903C7E0521D}"/>
              </a:ext>
            </a:extLst>
          </p:cNvPr>
          <p:cNvCxnSpPr>
            <a:cxnSpLocks/>
            <a:stCxn id="101" idx="3"/>
            <a:endCxn id="107" idx="0"/>
          </p:cNvCxnSpPr>
          <p:nvPr/>
        </p:nvCxnSpPr>
        <p:spPr>
          <a:xfrm flipH="1">
            <a:off x="13663513" y="5517848"/>
            <a:ext cx="390508" cy="970008"/>
          </a:xfrm>
          <a:prstGeom prst="curvedConnector4">
            <a:avLst>
              <a:gd name="adj1" fmla="val -51839"/>
              <a:gd name="adj2" fmla="val 79747"/>
            </a:avLst>
          </a:prstGeom>
          <a:ln w="508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5B030FF-C7BB-1F42-9E54-200B532B5A9C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 flipH="1">
            <a:off x="13869824" y="6753899"/>
            <a:ext cx="968293" cy="57769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8B85DB98-0A72-4541-A59F-C61BA076AC6B}"/>
              </a:ext>
            </a:extLst>
          </p:cNvPr>
          <p:cNvSpPr/>
          <p:nvPr/>
        </p:nvSpPr>
        <p:spPr>
          <a:xfrm>
            <a:off x="15377602" y="7331592"/>
            <a:ext cx="1078971" cy="85955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(DRAM)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C3A33EA-A2D8-FE46-89F6-4B51C34C3D6F}"/>
              </a:ext>
            </a:extLst>
          </p:cNvPr>
          <p:cNvCxnSpPr>
            <a:cxnSpLocks/>
            <a:stCxn id="98" idx="2"/>
            <a:endCxn id="104" idx="0"/>
          </p:cNvCxnSpPr>
          <p:nvPr/>
        </p:nvCxnSpPr>
        <p:spPr>
          <a:xfrm>
            <a:off x="14838117" y="6753899"/>
            <a:ext cx="1078971" cy="57769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A6E8345-3919-9141-8835-9E77C1BE51C6}"/>
              </a:ext>
            </a:extLst>
          </p:cNvPr>
          <p:cNvSpPr/>
          <p:nvPr/>
        </p:nvSpPr>
        <p:spPr>
          <a:xfrm>
            <a:off x="13242798" y="6487856"/>
            <a:ext cx="841429" cy="2291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/>
          </a:p>
        </p:txBody>
      </p:sp>
      <p:sp>
        <p:nvSpPr>
          <p:cNvPr id="108" name="모서리가 둥근 사각형 설명선[R] 107">
            <a:extLst>
              <a:ext uri="{FF2B5EF4-FFF2-40B4-BE49-F238E27FC236}">
                <a16:creationId xmlns:a16="http://schemas.microsoft.com/office/drawing/2014/main" id="{24D68DF4-C4AF-3645-8F5E-6AABA06B3C6B}"/>
              </a:ext>
            </a:extLst>
          </p:cNvPr>
          <p:cNvSpPr/>
          <p:nvPr/>
        </p:nvSpPr>
        <p:spPr>
          <a:xfrm>
            <a:off x="11825981" y="6487856"/>
            <a:ext cx="1078001" cy="466462"/>
          </a:xfrm>
          <a:prstGeom prst="wedgeRoundRectCallout">
            <a:avLst>
              <a:gd name="adj1" fmla="val 76582"/>
              <a:gd name="adj2" fmla="val -18432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Switch </a:t>
            </a:r>
            <a:r>
              <a:rPr kumimoji="1" lang="en-US" altLang="ko-Kore-KR" sz="1600" dirty="0" err="1">
                <a:solidFill>
                  <a:schemeClr val="tx1"/>
                </a:solidFill>
              </a:rPr>
              <a:t>Buf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131" name="오른쪽 화살표[R] 130">
            <a:extLst>
              <a:ext uri="{FF2B5EF4-FFF2-40B4-BE49-F238E27FC236}">
                <a16:creationId xmlns:a16="http://schemas.microsoft.com/office/drawing/2014/main" id="{1794C1CE-FC3A-AA44-ADF8-A4F42A7C178E}"/>
              </a:ext>
            </a:extLst>
          </p:cNvPr>
          <p:cNvSpPr/>
          <p:nvPr/>
        </p:nvSpPr>
        <p:spPr>
          <a:xfrm>
            <a:off x="6078651" y="6618128"/>
            <a:ext cx="514074" cy="554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2" name="오른쪽 화살표[R] 131">
            <a:extLst>
              <a:ext uri="{FF2B5EF4-FFF2-40B4-BE49-F238E27FC236}">
                <a16:creationId xmlns:a16="http://schemas.microsoft.com/office/drawing/2014/main" id="{0958DC90-2DCC-E144-B25F-4F590EBE69A0}"/>
              </a:ext>
            </a:extLst>
          </p:cNvPr>
          <p:cNvSpPr/>
          <p:nvPr/>
        </p:nvSpPr>
        <p:spPr>
          <a:xfrm>
            <a:off x="11265163" y="6578705"/>
            <a:ext cx="514074" cy="554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C55C66-6565-6642-9ABF-7202AC0DC193}"/>
              </a:ext>
            </a:extLst>
          </p:cNvPr>
          <p:cNvSpPr txBox="1"/>
          <p:nvPr/>
        </p:nvSpPr>
        <p:spPr>
          <a:xfrm>
            <a:off x="1376898" y="8458522"/>
            <a:ext cx="4699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/>
              <a:t>Maseter</a:t>
            </a:r>
            <a:r>
              <a:rPr kumimoji="1" lang="ko-Kore-KR" altLang="en-US" sz="2000" dirty="0"/>
              <a:t>와 </a:t>
            </a:r>
            <a:r>
              <a:rPr kumimoji="1" lang="en-US" altLang="ko-Kore-KR" sz="2000" dirty="0"/>
              <a:t>Slave</a:t>
            </a:r>
            <a:r>
              <a:rPr kumimoji="1" lang="ko-Kore-KR" altLang="en-US" sz="2000" dirty="0"/>
              <a:t>를 관리해주는 </a:t>
            </a:r>
            <a:r>
              <a:rPr kumimoji="1" lang="en-US" altLang="ko-Kore-KR" sz="2000" dirty="0"/>
              <a:t>Sentinel</a:t>
            </a:r>
            <a:r>
              <a:rPr kumimoji="1" lang="ko-Kore-KR" altLang="en-US" sz="2000" dirty="0"/>
              <a:t>이 </a:t>
            </a:r>
            <a:r>
              <a:rPr kumimoji="1" lang="en-US" altLang="ko-Kore-KR" sz="2000" dirty="0"/>
              <a:t>Slave</a:t>
            </a:r>
            <a:r>
              <a:rPr kumimoji="1" lang="ko-Kore-KR" altLang="en-US" sz="2000" dirty="0"/>
              <a:t>가 </a:t>
            </a:r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보다 빠름을 인지합니다</a:t>
            </a:r>
            <a:r>
              <a:rPr kumimoji="1" lang="en-US" altLang="ko-Kore-KR" sz="2000" dirty="0"/>
              <a:t>.</a:t>
            </a:r>
            <a:endParaRPr kumimoji="1" lang="ko-Kore-KR" altLang="en-US" sz="2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C9C03E6-08D3-874A-92F4-00AE8363A5D7}"/>
              </a:ext>
            </a:extLst>
          </p:cNvPr>
          <p:cNvSpPr txBox="1"/>
          <p:nvPr/>
        </p:nvSpPr>
        <p:spPr>
          <a:xfrm>
            <a:off x="6729877" y="8493808"/>
            <a:ext cx="4699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Sentinel</a:t>
            </a:r>
            <a:r>
              <a:rPr kumimoji="1" lang="ko-Kore-KR" altLang="en-US" sz="2000" dirty="0"/>
              <a:t>이 </a:t>
            </a:r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에게 </a:t>
            </a:r>
            <a:r>
              <a:rPr kumimoji="1" lang="en-US" altLang="ko-Kore-KR" sz="2000" dirty="0"/>
              <a:t>Slave </a:t>
            </a:r>
            <a:r>
              <a:rPr kumimoji="1" lang="ko-Kore-KR" altLang="en-US" sz="2000" dirty="0"/>
              <a:t>와 교체를 명령합니다</a:t>
            </a:r>
            <a:r>
              <a:rPr kumimoji="1" lang="en-US" altLang="ko-Kore-KR" sz="2000" dirty="0"/>
              <a:t>.</a:t>
            </a:r>
            <a:endParaRPr kumimoji="1" lang="ko-Kore-KR" altLang="en-US" sz="2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1328A70-30BA-D44B-9A6B-B2FC6B0D278D}"/>
              </a:ext>
            </a:extLst>
          </p:cNvPr>
          <p:cNvSpPr txBox="1"/>
          <p:nvPr/>
        </p:nvSpPr>
        <p:spPr>
          <a:xfrm>
            <a:off x="11918966" y="8490764"/>
            <a:ext cx="4699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/>
              <a:t>교체를 준비하기 위해 사용자의 이후 명령을 </a:t>
            </a:r>
            <a:r>
              <a:rPr kumimoji="1" lang="en-US" altLang="ko-Kore-KR" sz="2000" dirty="0"/>
              <a:t>Switch </a:t>
            </a:r>
            <a:r>
              <a:rPr kumimoji="1" lang="en-US" altLang="ko-Kore-KR" sz="2000" dirty="0" err="1"/>
              <a:t>buf</a:t>
            </a:r>
            <a:r>
              <a:rPr kumimoji="1" lang="ko-Kore-KR" altLang="en-US" sz="2000" dirty="0"/>
              <a:t>에 저장합니다</a:t>
            </a:r>
            <a:r>
              <a:rPr kumimoji="1" lang="en-US" altLang="ko-Kore-KR" sz="2000" dirty="0"/>
              <a:t>.</a:t>
            </a:r>
            <a:endParaRPr kumimoji="1" lang="ko-Kore-KR" altLang="en-US" sz="2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1F4C328-A4C8-EB47-A636-06AD9884DDCF}"/>
              </a:ext>
            </a:extLst>
          </p:cNvPr>
          <p:cNvSpPr txBox="1"/>
          <p:nvPr/>
        </p:nvSpPr>
        <p:spPr>
          <a:xfrm>
            <a:off x="1422361" y="2882555"/>
            <a:ext cx="15049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차세대 메모리 </a:t>
            </a:r>
            <a:r>
              <a:rPr kumimoji="1" lang="en-US" altLang="ko-Kore-KR" sz="2400" dirty="0"/>
              <a:t>NVM</a:t>
            </a:r>
            <a:r>
              <a:rPr kumimoji="1" lang="ko-Kore-KR" altLang="en-US" sz="2400" dirty="0"/>
              <a:t>을 사용한 </a:t>
            </a: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인  </a:t>
            </a:r>
            <a:r>
              <a:rPr kumimoji="1" lang="en-US" altLang="ko-Kore-KR" sz="2400" dirty="0" err="1"/>
              <a:t>pmem-redis</a:t>
            </a:r>
            <a:r>
              <a:rPr kumimoji="1" lang="ko-Kore-KR" altLang="en-US" sz="2400" dirty="0"/>
              <a:t>가 공개 되면서 </a:t>
            </a:r>
            <a:r>
              <a:rPr kumimoji="1" lang="en-US" altLang="ko-Kore-KR" sz="2400" dirty="0"/>
              <a:t>Master</a:t>
            </a:r>
            <a:r>
              <a:rPr kumimoji="1" lang="ko-Kore-KR" altLang="en-US" sz="2400" dirty="0"/>
              <a:t>는 빠른 </a:t>
            </a:r>
            <a:r>
              <a:rPr kumimoji="1" lang="en-US" altLang="ko-Kore-KR" sz="2400" dirty="0"/>
              <a:t>DRAM</a:t>
            </a:r>
            <a:r>
              <a:rPr kumimoji="1" lang="ko-Kore-KR" altLang="en-US" sz="2400" dirty="0"/>
              <a:t>을 사용하고 </a:t>
            </a:r>
            <a:r>
              <a:rPr kumimoji="1" lang="en-US" altLang="ko-Kore-KR" sz="2400" dirty="0"/>
              <a:t>Slave</a:t>
            </a:r>
            <a:r>
              <a:rPr kumimoji="1" lang="ko-Kore-KR" altLang="en-US" sz="2400" dirty="0"/>
              <a:t>는 느린 </a:t>
            </a:r>
            <a:r>
              <a:rPr kumimoji="1" lang="en-US" altLang="ko-Kore-KR" sz="2400" dirty="0"/>
              <a:t>NVM</a:t>
            </a:r>
            <a:r>
              <a:rPr kumimoji="1" lang="ko-Kore-KR" altLang="en-US" sz="2400" dirty="0"/>
              <a:t>을 사용하는 </a:t>
            </a: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가 개발 중입니다</a:t>
            </a:r>
            <a:r>
              <a:rPr kumimoji="1" lang="en-US" altLang="ko-Kore-KR" sz="2400" dirty="0"/>
              <a:t>. </a:t>
            </a:r>
          </a:p>
          <a:p>
            <a:r>
              <a:rPr kumimoji="1" lang="ko-Kore-KR" altLang="en-US" sz="2400" dirty="0"/>
              <a:t>그러나 이런 </a:t>
            </a: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는 </a:t>
            </a:r>
            <a:r>
              <a:rPr kumimoji="1" lang="en-US" altLang="ko-Kore-KR" sz="2400" dirty="0"/>
              <a:t>Master</a:t>
            </a:r>
            <a:r>
              <a:rPr kumimoji="1" lang="ko-Kore-KR" altLang="en-US" sz="2400" dirty="0"/>
              <a:t>가 </a:t>
            </a:r>
            <a:r>
              <a:rPr kumimoji="1" lang="en-US" altLang="ko-Kore-KR" sz="2400" dirty="0"/>
              <a:t>Down</a:t>
            </a:r>
            <a:r>
              <a:rPr kumimoji="1" lang="ko-Kore-KR" altLang="en-US" sz="2400" dirty="0"/>
              <a:t>될시 느린 </a:t>
            </a:r>
            <a:r>
              <a:rPr kumimoji="1" lang="en-US" altLang="ko-Kore-KR" sz="2400" dirty="0"/>
              <a:t>NVM</a:t>
            </a:r>
            <a:r>
              <a:rPr kumimoji="1" lang="ko-Kore-KR" altLang="en-US" sz="2400" dirty="0"/>
              <a:t>을 사용하는 </a:t>
            </a: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가  </a:t>
            </a:r>
            <a:r>
              <a:rPr kumimoji="1" lang="en-US" altLang="ko-Kore-KR" sz="2400" dirty="0"/>
              <a:t>Mater</a:t>
            </a:r>
            <a:r>
              <a:rPr kumimoji="1" lang="ko-Kore-KR" altLang="en-US" sz="2400" dirty="0"/>
              <a:t>가 되는 문제가 있습니다</a:t>
            </a:r>
            <a:r>
              <a:rPr kumimoji="1" lang="en-US" altLang="ko-Kore-KR" sz="2400" dirty="0"/>
              <a:t>. </a:t>
            </a:r>
            <a:r>
              <a:rPr kumimoji="1" lang="ko-Kore-KR" altLang="en-US" sz="2400" dirty="0"/>
              <a:t>저는 이런 상황에서 빠른 </a:t>
            </a: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가 복구가 되면 </a:t>
            </a:r>
            <a:r>
              <a:rPr kumimoji="1" lang="ko-Kore-KR" altLang="en-US" sz="2400" b="1" dirty="0"/>
              <a:t>데이터의 손실이 없이 승격</a:t>
            </a:r>
            <a:r>
              <a:rPr kumimoji="1" lang="ko-Kore-KR" altLang="en-US" sz="2400" dirty="0"/>
              <a:t>이</a:t>
            </a:r>
            <a:r>
              <a:rPr kumimoji="1" lang="ko-Kore-KR" altLang="en-US" sz="2400" b="1" dirty="0"/>
              <a:t> </a:t>
            </a:r>
            <a:r>
              <a:rPr kumimoji="1" lang="ko-Kore-KR" altLang="en-US" sz="2400" dirty="0"/>
              <a:t>될 수 있게 하는 프로젝트를 진행중입니다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380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3-1. Redis Switch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4A2EDCD-7607-4649-9F10-FC46BA50DF6C}"/>
              </a:ext>
            </a:extLst>
          </p:cNvPr>
          <p:cNvSpPr/>
          <p:nvPr/>
        </p:nvSpPr>
        <p:spPr>
          <a:xfrm>
            <a:off x="1158457" y="3110490"/>
            <a:ext cx="4985269" cy="46010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C13DEBFF-3414-FD4A-B906-3AC967013208}"/>
              </a:ext>
            </a:extLst>
          </p:cNvPr>
          <p:cNvSpPr/>
          <p:nvPr/>
        </p:nvSpPr>
        <p:spPr>
          <a:xfrm>
            <a:off x="6456623" y="3103025"/>
            <a:ext cx="4985269" cy="46010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FB3D2CBA-AD4A-E94A-9C48-19350937AACC}"/>
              </a:ext>
            </a:extLst>
          </p:cNvPr>
          <p:cNvSpPr/>
          <p:nvPr/>
        </p:nvSpPr>
        <p:spPr>
          <a:xfrm>
            <a:off x="11708965" y="3115114"/>
            <a:ext cx="4985269" cy="46010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0A0B47-6819-EE4A-B10D-82D11A465E43}"/>
              </a:ext>
            </a:extLst>
          </p:cNvPr>
          <p:cNvGrpSpPr/>
          <p:nvPr/>
        </p:nvGrpSpPr>
        <p:grpSpPr>
          <a:xfrm>
            <a:off x="1348674" y="3462634"/>
            <a:ext cx="4142620" cy="3093287"/>
            <a:chOff x="2236967" y="3545644"/>
            <a:chExt cx="5229083" cy="3850673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A65E8AC-365D-4D4D-B962-890478563399}"/>
                </a:ext>
              </a:extLst>
            </p:cNvPr>
            <p:cNvSpPr/>
            <p:nvPr/>
          </p:nvSpPr>
          <p:spPr>
            <a:xfrm>
              <a:off x="5029200" y="4527783"/>
              <a:ext cx="1218425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11D346D4-03C2-1643-B4E8-42B4980CF464}"/>
                </a:ext>
              </a:extLst>
            </p:cNvPr>
            <p:cNvSpPr/>
            <p:nvPr/>
          </p:nvSpPr>
          <p:spPr>
            <a:xfrm>
              <a:off x="3935758" y="6322797"/>
              <a:ext cx="1218425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A4387E-0440-BE44-BBC7-8744A66D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530" y="3545644"/>
              <a:ext cx="1441485" cy="1172551"/>
            </a:xfrm>
            <a:prstGeom prst="rect">
              <a:avLst/>
            </a:prstGeom>
          </p:spPr>
        </p:pic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5827A935-38C0-164A-BB07-97F2D4D6CEF4}"/>
                </a:ext>
              </a:extLst>
            </p:cNvPr>
            <p:cNvCxnSpPr>
              <a:cxnSpLocks/>
              <a:stCxn id="21" idx="3"/>
              <a:endCxn id="28" idx="0"/>
            </p:cNvCxnSpPr>
            <p:nvPr/>
          </p:nvCxnSpPr>
          <p:spPr>
            <a:xfrm>
              <a:off x="4115015" y="4131920"/>
              <a:ext cx="196980" cy="1137115"/>
            </a:xfrm>
            <a:prstGeom prst="curvedConnector2">
              <a:avLst/>
            </a:prstGeom>
            <a:ln w="50800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1667DA2-CCDF-EF45-8339-89BC83F1191A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flipH="1">
              <a:off x="4544971" y="5601303"/>
              <a:ext cx="1093442" cy="72149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0CF227B2-C3E9-9043-A1E6-7D78E40F2621}"/>
                </a:ext>
              </a:extLst>
            </p:cNvPr>
            <p:cNvSpPr/>
            <p:nvPr/>
          </p:nvSpPr>
          <p:spPr>
            <a:xfrm>
              <a:off x="6247625" y="6322797"/>
              <a:ext cx="1218425" cy="107352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(DRAM)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3429BBF-844A-1C42-9425-7F4A4ADD2A38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5638413" y="5601303"/>
              <a:ext cx="1218425" cy="72149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01D1770A-5F78-F249-A95F-F2B1774029B4}"/>
                </a:ext>
              </a:extLst>
            </p:cNvPr>
            <p:cNvSpPr/>
            <p:nvPr/>
          </p:nvSpPr>
          <p:spPr>
            <a:xfrm>
              <a:off x="3836904" y="5269036"/>
              <a:ext cx="950181" cy="28622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30" name="모서리가 둥근 사각형 설명선[R] 29">
              <a:extLst>
                <a:ext uri="{FF2B5EF4-FFF2-40B4-BE49-F238E27FC236}">
                  <a16:creationId xmlns:a16="http://schemas.microsoft.com/office/drawing/2014/main" id="{03D4299F-6AF5-D840-ADAB-1DC3EEF75C4F}"/>
                </a:ext>
              </a:extLst>
            </p:cNvPr>
            <p:cNvSpPr/>
            <p:nvPr/>
          </p:nvSpPr>
          <p:spPr>
            <a:xfrm>
              <a:off x="2236967" y="5269036"/>
              <a:ext cx="1217330" cy="582575"/>
            </a:xfrm>
            <a:prstGeom prst="wedgeRoundRectCallout">
              <a:avLst>
                <a:gd name="adj1" fmla="val 76582"/>
                <a:gd name="adj2" fmla="val -18432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/>
                <a:t>Switch </a:t>
              </a:r>
              <a:r>
                <a:rPr kumimoji="1" lang="en-US" altLang="ko-Kore-KR" sz="1400" dirty="0" err="1"/>
                <a:t>Buf</a:t>
              </a:r>
              <a:endParaRPr kumimoji="1" lang="ko-Kore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B06C4D-DB51-7747-8392-3FE9F5624569}"/>
              </a:ext>
            </a:extLst>
          </p:cNvPr>
          <p:cNvGrpSpPr/>
          <p:nvPr/>
        </p:nvGrpSpPr>
        <p:grpSpPr>
          <a:xfrm>
            <a:off x="6768830" y="3320378"/>
            <a:ext cx="3963708" cy="3093289"/>
            <a:chOff x="1185863" y="1620198"/>
            <a:chExt cx="5229083" cy="3853571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91D36364-C5ED-B04A-ACC7-8B2C932D8BC5}"/>
                </a:ext>
              </a:extLst>
            </p:cNvPr>
            <p:cNvSpPr/>
            <p:nvPr/>
          </p:nvSpPr>
          <p:spPr>
            <a:xfrm>
              <a:off x="3978096" y="2605235"/>
              <a:ext cx="1218425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926DC0E6-2FE3-E34D-AE2A-5A9A50CA6FCF}"/>
                </a:ext>
              </a:extLst>
            </p:cNvPr>
            <p:cNvSpPr/>
            <p:nvPr/>
          </p:nvSpPr>
          <p:spPr>
            <a:xfrm>
              <a:off x="2884654" y="4400249"/>
              <a:ext cx="1218426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C3B880FA-0F1D-D649-87C4-DBC8CDADA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22" y="1620198"/>
              <a:ext cx="1441485" cy="1151545"/>
            </a:xfrm>
            <a:prstGeom prst="rect">
              <a:avLst/>
            </a:prstGeom>
          </p:spPr>
        </p:pic>
        <p:cxnSp>
          <p:nvCxnSpPr>
            <p:cNvPr id="122" name="구부러진 연결선[U] 121">
              <a:extLst>
                <a:ext uri="{FF2B5EF4-FFF2-40B4-BE49-F238E27FC236}">
                  <a16:creationId xmlns:a16="http://schemas.microsoft.com/office/drawing/2014/main" id="{1E7153A6-D987-BC41-A2B8-BA93E6750B35}"/>
                </a:ext>
              </a:extLst>
            </p:cNvPr>
            <p:cNvCxnSpPr>
              <a:cxnSpLocks/>
              <a:stCxn id="121" idx="3"/>
              <a:endCxn id="127" idx="0"/>
            </p:cNvCxnSpPr>
            <p:nvPr/>
          </p:nvCxnSpPr>
          <p:spPr>
            <a:xfrm>
              <a:off x="2823507" y="2195971"/>
              <a:ext cx="437385" cy="1150517"/>
            </a:xfrm>
            <a:prstGeom prst="curvedConnector2">
              <a:avLst/>
            </a:prstGeom>
            <a:ln w="50800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5E2E0F36-6396-6F40-B4C5-0C86323F1B3D}"/>
                </a:ext>
              </a:extLst>
            </p:cNvPr>
            <p:cNvCxnSpPr>
              <a:cxnSpLocks/>
              <a:stCxn id="118" idx="2"/>
              <a:endCxn id="119" idx="0"/>
            </p:cNvCxnSpPr>
            <p:nvPr/>
          </p:nvCxnSpPr>
          <p:spPr>
            <a:xfrm flipH="1">
              <a:off x="3493867" y="3678755"/>
              <a:ext cx="1093442" cy="721494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BDC97F8E-C62D-2F44-AD71-6AC88A5A838E}"/>
                </a:ext>
              </a:extLst>
            </p:cNvPr>
            <p:cNvSpPr/>
            <p:nvPr/>
          </p:nvSpPr>
          <p:spPr>
            <a:xfrm>
              <a:off x="5196521" y="4400249"/>
              <a:ext cx="1218425" cy="107352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(DRAM)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794B60BC-1A34-4A45-B862-4A558D6A6C48}"/>
                </a:ext>
              </a:extLst>
            </p:cNvPr>
            <p:cNvCxnSpPr>
              <a:cxnSpLocks/>
              <a:stCxn id="118" idx="2"/>
              <a:endCxn id="124" idx="0"/>
            </p:cNvCxnSpPr>
            <p:nvPr/>
          </p:nvCxnSpPr>
          <p:spPr>
            <a:xfrm>
              <a:off x="4587309" y="3678755"/>
              <a:ext cx="1218425" cy="721494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모서리가 둥근 직사각형 126">
              <a:extLst>
                <a:ext uri="{FF2B5EF4-FFF2-40B4-BE49-F238E27FC236}">
                  <a16:creationId xmlns:a16="http://schemas.microsoft.com/office/drawing/2014/main" id="{E1B75576-A2DE-C545-A135-6AC871F52670}"/>
                </a:ext>
              </a:extLst>
            </p:cNvPr>
            <p:cNvSpPr/>
            <p:nvPr/>
          </p:nvSpPr>
          <p:spPr>
            <a:xfrm>
              <a:off x="2785800" y="3346488"/>
              <a:ext cx="950181" cy="28622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28" name="모서리가 둥근 사각형 설명선[R] 127">
              <a:extLst>
                <a:ext uri="{FF2B5EF4-FFF2-40B4-BE49-F238E27FC236}">
                  <a16:creationId xmlns:a16="http://schemas.microsoft.com/office/drawing/2014/main" id="{ADD87D15-A62D-184A-A237-935BE7404352}"/>
                </a:ext>
              </a:extLst>
            </p:cNvPr>
            <p:cNvSpPr/>
            <p:nvPr/>
          </p:nvSpPr>
          <p:spPr>
            <a:xfrm>
              <a:off x="1185863" y="3346488"/>
              <a:ext cx="1217330" cy="582575"/>
            </a:xfrm>
            <a:prstGeom prst="wedgeRoundRectCallout">
              <a:avLst>
                <a:gd name="adj1" fmla="val 76582"/>
                <a:gd name="adj2" fmla="val -18432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/>
                <a:t>Switch </a:t>
              </a:r>
              <a:r>
                <a:rPr kumimoji="1" lang="en-US" altLang="ko-Kore-KR" sz="1400" dirty="0" err="1"/>
                <a:t>Buf</a:t>
              </a:r>
              <a:endParaRPr kumimoji="1" lang="ko-Kore-KR" altLang="en-US" sz="1400" dirty="0"/>
            </a:p>
          </p:txBody>
        </p:sp>
        <p:cxnSp>
          <p:nvCxnSpPr>
            <p:cNvPr id="129" name="구부러진 연결선[U] 128">
              <a:extLst>
                <a:ext uri="{FF2B5EF4-FFF2-40B4-BE49-F238E27FC236}">
                  <a16:creationId xmlns:a16="http://schemas.microsoft.com/office/drawing/2014/main" id="{F9686A07-A665-DB48-BC9C-FE656E7CA97D}"/>
                </a:ext>
              </a:extLst>
            </p:cNvPr>
            <p:cNvCxnSpPr>
              <a:stCxn id="118" idx="3"/>
              <a:endCxn id="124" idx="3"/>
            </p:cNvCxnSpPr>
            <p:nvPr/>
          </p:nvCxnSpPr>
          <p:spPr>
            <a:xfrm>
              <a:off x="5196521" y="3141995"/>
              <a:ext cx="1218425" cy="1795014"/>
            </a:xfrm>
            <a:prstGeom prst="curvedConnector3">
              <a:avLst>
                <a:gd name="adj1" fmla="val 125824"/>
              </a:avLst>
            </a:prstGeom>
            <a:ln w="508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AB6714B-77AA-BC4A-BA5D-C185C207C28C}"/>
              </a:ext>
            </a:extLst>
          </p:cNvPr>
          <p:cNvGrpSpPr/>
          <p:nvPr/>
        </p:nvGrpSpPr>
        <p:grpSpPr>
          <a:xfrm>
            <a:off x="11902790" y="3335879"/>
            <a:ext cx="4775021" cy="2963326"/>
            <a:chOff x="2434771" y="1201193"/>
            <a:chExt cx="6381705" cy="4272576"/>
          </a:xfrm>
        </p:grpSpPr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830EA2FF-0F7A-5D4A-95E5-97BF34464AC8}"/>
                </a:ext>
              </a:extLst>
            </p:cNvPr>
            <p:cNvSpPr/>
            <p:nvPr/>
          </p:nvSpPr>
          <p:spPr>
            <a:xfrm>
              <a:off x="3978096" y="2605235"/>
              <a:ext cx="1218425" cy="107352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Master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(DRAM)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131">
              <a:extLst>
                <a:ext uri="{FF2B5EF4-FFF2-40B4-BE49-F238E27FC236}">
                  <a16:creationId xmlns:a16="http://schemas.microsoft.com/office/drawing/2014/main" id="{1FAFF45C-9F6D-C641-8158-1BB77F57A536}"/>
                </a:ext>
              </a:extLst>
            </p:cNvPr>
            <p:cNvSpPr/>
            <p:nvPr/>
          </p:nvSpPr>
          <p:spPr>
            <a:xfrm>
              <a:off x="2884654" y="4400249"/>
              <a:ext cx="1218425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24F8AAD3-4786-5B41-BEA5-7373C06C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771" y="1201193"/>
              <a:ext cx="1441485" cy="1358083"/>
            </a:xfrm>
            <a:prstGeom prst="rect">
              <a:avLst/>
            </a:prstGeom>
          </p:spPr>
        </p:pic>
        <p:cxnSp>
          <p:nvCxnSpPr>
            <p:cNvPr id="135" name="구부러진 연결선[U] 134">
              <a:extLst>
                <a:ext uri="{FF2B5EF4-FFF2-40B4-BE49-F238E27FC236}">
                  <a16:creationId xmlns:a16="http://schemas.microsoft.com/office/drawing/2014/main" id="{93C443AF-3EE5-1E4B-9CF9-45D7284A7CDB}"/>
                </a:ext>
              </a:extLst>
            </p:cNvPr>
            <p:cNvCxnSpPr>
              <a:cxnSpLocks/>
              <a:stCxn id="134" idx="3"/>
              <a:endCxn id="131" idx="0"/>
            </p:cNvCxnSpPr>
            <p:nvPr/>
          </p:nvCxnSpPr>
          <p:spPr>
            <a:xfrm>
              <a:off x="3876256" y="1880234"/>
              <a:ext cx="711052" cy="725001"/>
            </a:xfrm>
            <a:prstGeom prst="curvedConnector2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E8E7CD09-D0ED-F54D-A63B-92CD7226DE4E}"/>
                </a:ext>
              </a:extLst>
            </p:cNvPr>
            <p:cNvCxnSpPr>
              <a:cxnSpLocks/>
              <a:stCxn id="131" idx="2"/>
              <a:endCxn id="132" idx="0"/>
            </p:cNvCxnSpPr>
            <p:nvPr/>
          </p:nvCxnSpPr>
          <p:spPr>
            <a:xfrm flipH="1">
              <a:off x="3493867" y="3678755"/>
              <a:ext cx="1093442" cy="721494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모서리가 둥근 직사각형 136">
              <a:extLst>
                <a:ext uri="{FF2B5EF4-FFF2-40B4-BE49-F238E27FC236}">
                  <a16:creationId xmlns:a16="http://schemas.microsoft.com/office/drawing/2014/main" id="{111224EA-30F5-B043-B116-68780EACE36C}"/>
                </a:ext>
              </a:extLst>
            </p:cNvPr>
            <p:cNvSpPr/>
            <p:nvPr/>
          </p:nvSpPr>
          <p:spPr>
            <a:xfrm>
              <a:off x="5196521" y="4400249"/>
              <a:ext cx="1218425" cy="10735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Slave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</a:rPr>
                <a:t>(NVM)</a:t>
              </a:r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E219DEB-CB4D-2D4C-82A9-849C67CC67A5}"/>
                </a:ext>
              </a:extLst>
            </p:cNvPr>
            <p:cNvCxnSpPr>
              <a:cxnSpLocks/>
              <a:stCxn id="131" idx="2"/>
              <a:endCxn id="137" idx="0"/>
            </p:cNvCxnSpPr>
            <p:nvPr/>
          </p:nvCxnSpPr>
          <p:spPr>
            <a:xfrm>
              <a:off x="4587309" y="3678755"/>
              <a:ext cx="1218425" cy="721494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모서리가 둥근 직사각형 139">
              <a:extLst>
                <a:ext uri="{FF2B5EF4-FFF2-40B4-BE49-F238E27FC236}">
                  <a16:creationId xmlns:a16="http://schemas.microsoft.com/office/drawing/2014/main" id="{F4893F98-F512-FC4D-BC1A-05DE2E803600}"/>
                </a:ext>
              </a:extLst>
            </p:cNvPr>
            <p:cNvSpPr/>
            <p:nvPr/>
          </p:nvSpPr>
          <p:spPr>
            <a:xfrm>
              <a:off x="6549067" y="5114685"/>
              <a:ext cx="950181" cy="28622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141" name="모서리가 둥근 사각형 설명선[R] 140">
              <a:extLst>
                <a:ext uri="{FF2B5EF4-FFF2-40B4-BE49-F238E27FC236}">
                  <a16:creationId xmlns:a16="http://schemas.microsoft.com/office/drawing/2014/main" id="{134424DB-F9CD-8F4B-99BB-52567B5A9BC4}"/>
                </a:ext>
              </a:extLst>
            </p:cNvPr>
            <p:cNvSpPr/>
            <p:nvPr/>
          </p:nvSpPr>
          <p:spPr>
            <a:xfrm>
              <a:off x="7866294" y="4840448"/>
              <a:ext cx="950182" cy="582575"/>
            </a:xfrm>
            <a:prstGeom prst="wedgeRoundRectCallout">
              <a:avLst>
                <a:gd name="adj1" fmla="val -68954"/>
                <a:gd name="adj2" fmla="val 30618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/>
                <a:t>Switch </a:t>
              </a:r>
              <a:r>
                <a:rPr kumimoji="1" lang="en-US" altLang="ko-Kore-KR" sz="1400" dirty="0" err="1"/>
                <a:t>Buf</a:t>
              </a:r>
              <a:endParaRPr kumimoji="1" lang="ko-Kore-KR" altLang="en-US" sz="1400" dirty="0"/>
            </a:p>
          </p:txBody>
        </p:sp>
        <p:cxnSp>
          <p:nvCxnSpPr>
            <p:cNvPr id="142" name="구부러진 연결선[U] 141">
              <a:extLst>
                <a:ext uri="{FF2B5EF4-FFF2-40B4-BE49-F238E27FC236}">
                  <a16:creationId xmlns:a16="http://schemas.microsoft.com/office/drawing/2014/main" id="{DF4A7411-1423-EE4A-9D2A-993DA838F011}"/>
                </a:ext>
              </a:extLst>
            </p:cNvPr>
            <p:cNvCxnSpPr>
              <a:stCxn id="140" idx="0"/>
              <a:endCxn id="131" idx="3"/>
            </p:cNvCxnSpPr>
            <p:nvPr/>
          </p:nvCxnSpPr>
          <p:spPr>
            <a:xfrm rot="16200000" flipV="1">
              <a:off x="5123995" y="3214521"/>
              <a:ext cx="1972690" cy="1827637"/>
            </a:xfrm>
            <a:prstGeom prst="curvedConnector2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FEC5AF25-4223-744E-9C8A-0C1DCA8B8F5D}"/>
              </a:ext>
            </a:extLst>
          </p:cNvPr>
          <p:cNvSpPr txBox="1"/>
          <p:nvPr/>
        </p:nvSpPr>
        <p:spPr>
          <a:xfrm>
            <a:off x="1223451" y="6933688"/>
            <a:ext cx="494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와 </a:t>
            </a:r>
            <a:r>
              <a:rPr kumimoji="1" lang="en-US" altLang="ko-Kore-KR" sz="2000" dirty="0"/>
              <a:t>Slave</a:t>
            </a:r>
            <a:r>
              <a:rPr kumimoji="1" lang="ko-Kore-KR" altLang="en-US" sz="2000" dirty="0"/>
              <a:t>들간의 동기화를 진행합니다</a:t>
            </a:r>
            <a:r>
              <a:rPr kumimoji="1" lang="en-US" altLang="ko-Kore-KR" sz="2000" dirty="0"/>
              <a:t>.</a:t>
            </a:r>
            <a:endParaRPr kumimoji="1" lang="ko-Kore-KR" altLang="en-US" sz="2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ADCC5D3-DA0A-7046-9CF5-63C296D147E4}"/>
              </a:ext>
            </a:extLst>
          </p:cNvPr>
          <p:cNvSpPr txBox="1"/>
          <p:nvPr/>
        </p:nvSpPr>
        <p:spPr>
          <a:xfrm>
            <a:off x="6816608" y="6923774"/>
            <a:ext cx="469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와 선택된 </a:t>
            </a:r>
            <a:r>
              <a:rPr kumimoji="1" lang="en-US" altLang="ko-Kore-KR" sz="2000" dirty="0"/>
              <a:t>Slave</a:t>
            </a:r>
            <a:r>
              <a:rPr kumimoji="1" lang="ko-Kore-KR" altLang="en-US" sz="2000" dirty="0"/>
              <a:t>를 교체 합니다</a:t>
            </a:r>
            <a:r>
              <a:rPr kumimoji="1" lang="en-US" altLang="ko-Kore-KR" sz="2000" dirty="0"/>
              <a:t>.</a:t>
            </a:r>
            <a:endParaRPr kumimoji="1" lang="ko-Kore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D43443D-B762-7A46-B5EE-A88A917F2831}"/>
              </a:ext>
            </a:extLst>
          </p:cNvPr>
          <p:cNvSpPr txBox="1"/>
          <p:nvPr/>
        </p:nvSpPr>
        <p:spPr>
          <a:xfrm>
            <a:off x="11902790" y="6855797"/>
            <a:ext cx="4642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/>
              <a:t>새 </a:t>
            </a:r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에 기존 </a:t>
            </a:r>
            <a:r>
              <a:rPr kumimoji="1" lang="en-US" altLang="ko-Kore-KR" sz="2000" dirty="0"/>
              <a:t>Master</a:t>
            </a:r>
            <a:r>
              <a:rPr kumimoji="1" lang="ko-Kore-KR" altLang="en-US" sz="2000" dirty="0"/>
              <a:t>의 </a:t>
            </a:r>
            <a:r>
              <a:rPr kumimoji="1" lang="en-US" altLang="ko-Kore-KR" sz="2000" dirty="0"/>
              <a:t>buffer</a:t>
            </a:r>
            <a:r>
              <a:rPr kumimoji="1" lang="ko-Kore-KR" altLang="en-US" sz="2000" dirty="0"/>
              <a:t>의 내용을 전달합니다</a:t>
            </a:r>
            <a:r>
              <a:rPr kumimoji="1" lang="en-US" altLang="ko-Kore-KR" sz="2000" dirty="0"/>
              <a:t>.</a:t>
            </a:r>
            <a:r>
              <a:rPr kumimoji="1" lang="ko-Kore-KR" altLang="en-US" sz="2000" dirty="0"/>
              <a:t> </a:t>
            </a:r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DB9D1BFD-C958-3541-ABE6-D1F934885CD9}"/>
              </a:ext>
            </a:extLst>
          </p:cNvPr>
          <p:cNvSpPr/>
          <p:nvPr/>
        </p:nvSpPr>
        <p:spPr>
          <a:xfrm>
            <a:off x="6088811" y="4990764"/>
            <a:ext cx="514074" cy="554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오른쪽 화살표[R] 155">
            <a:extLst>
              <a:ext uri="{FF2B5EF4-FFF2-40B4-BE49-F238E27FC236}">
                <a16:creationId xmlns:a16="http://schemas.microsoft.com/office/drawing/2014/main" id="{6B44F6B9-E464-3442-A59C-113EC3B5DC76}"/>
              </a:ext>
            </a:extLst>
          </p:cNvPr>
          <p:cNvSpPr/>
          <p:nvPr/>
        </p:nvSpPr>
        <p:spPr>
          <a:xfrm>
            <a:off x="11275323" y="4951341"/>
            <a:ext cx="514074" cy="554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30C6188-338C-844B-A527-A8DB8DA3401F}"/>
              </a:ext>
            </a:extLst>
          </p:cNvPr>
          <p:cNvSpPr txBox="1"/>
          <p:nvPr/>
        </p:nvSpPr>
        <p:spPr>
          <a:xfrm>
            <a:off x="3276007" y="8491913"/>
            <a:ext cx="12148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현재 이 프로젝트는 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에 구현중에 있으나 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의 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Master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Slave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들 간의 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sync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를 맞추는</a:t>
            </a:r>
            <a:endParaRPr kumimoji="1" lang="en-US" altLang="ko-Kore-KR" sz="2400" u="sng" dirty="0">
              <a:solidFill>
                <a:schemeClr val="accent6">
                  <a:lumMod val="75000"/>
                </a:schemeClr>
              </a:solidFill>
            </a:endParaRPr>
          </a:p>
          <a:p>
            <a:endParaRPr kumimoji="1" lang="en-US" altLang="ko-Kore-KR" sz="2400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과정이 덜 수립되었습니다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그러나 포기 하지 않고 프로젝트를 완성해 나갈 예정입니다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753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FD080FD6-82D1-ED48-B3AF-2F1A718B56D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87" name="양쪽 모서리가 둥근 사각형 86">
              <a:extLst>
                <a:ext uri="{FF2B5EF4-FFF2-40B4-BE49-F238E27FC236}">
                  <a16:creationId xmlns:a16="http://schemas.microsoft.com/office/drawing/2014/main" id="{CC06889A-99A8-EC4C-AB3C-7C4D61C5B05C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8" name="양쪽 모서리가 둥근 사각형 87">
              <a:extLst>
                <a:ext uri="{FF2B5EF4-FFF2-40B4-BE49-F238E27FC236}">
                  <a16:creationId xmlns:a16="http://schemas.microsoft.com/office/drawing/2014/main" id="{A25FF372-96F9-494C-BAAE-93BF106812C2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9" name="양쪽 모서리가 둥근 사각형 88">
              <a:extLst>
                <a:ext uri="{FF2B5EF4-FFF2-40B4-BE49-F238E27FC236}">
                  <a16:creationId xmlns:a16="http://schemas.microsoft.com/office/drawing/2014/main" id="{A80AC98A-6EBD-6546-932F-1BAAA5CD7E98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A292BB6-509D-634C-9EFA-C4758BC8CC55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22A3BAC-0783-B848-8CC6-E35A73492886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94" name="직각 삼각형[R] 93">
                  <a:extLst>
                    <a:ext uri="{FF2B5EF4-FFF2-40B4-BE49-F238E27FC236}">
                      <a16:creationId xmlns:a16="http://schemas.microsoft.com/office/drawing/2014/main" id="{6C117E8E-BCAB-F541-B52A-5EE53C5F040E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95" name="직각 삼각형[R] 94">
                  <a:extLst>
                    <a:ext uri="{FF2B5EF4-FFF2-40B4-BE49-F238E27FC236}">
                      <a16:creationId xmlns:a16="http://schemas.microsoft.com/office/drawing/2014/main" id="{CA709658-5A23-1D45-AD4B-241181B5358F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93" name="양쪽 모서리가 둥근 사각형 92">
                <a:extLst>
                  <a:ext uri="{FF2B5EF4-FFF2-40B4-BE49-F238E27FC236}">
                    <a16:creationId xmlns:a16="http://schemas.microsoft.com/office/drawing/2014/main" id="{BB0390C7-B24E-9B4B-88EB-7B4801092235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733D00C2-42C1-1945-969C-7D9A507E9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3-2. Stride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Skiplist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872467D-3CFC-B844-A84D-312446D2BC7D}"/>
              </a:ext>
            </a:extLst>
          </p:cNvPr>
          <p:cNvSpPr/>
          <p:nvPr/>
        </p:nvSpPr>
        <p:spPr>
          <a:xfrm>
            <a:off x="8993522" y="2304787"/>
            <a:ext cx="7664456" cy="6512107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구부러진 연결선[U] 21">
            <a:extLst>
              <a:ext uri="{FF2B5EF4-FFF2-40B4-BE49-F238E27FC236}">
                <a16:creationId xmlns:a16="http://schemas.microsoft.com/office/drawing/2014/main" id="{47C77948-768B-B64B-80F6-8948B556EC91}"/>
              </a:ext>
            </a:extLst>
          </p:cNvPr>
          <p:cNvCxnSpPr>
            <a:cxnSpLocks/>
            <a:stCxn id="64" idx="2"/>
            <a:endCxn id="45" idx="2"/>
          </p:cNvCxnSpPr>
          <p:nvPr/>
        </p:nvCxnSpPr>
        <p:spPr>
          <a:xfrm rot="5400000" flipH="1" flipV="1">
            <a:off x="14272171" y="3773949"/>
            <a:ext cx="4571" cy="1260233"/>
          </a:xfrm>
          <a:prstGeom prst="curvedConnector3">
            <a:avLst>
              <a:gd name="adj1" fmla="val -5001094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42A8202C-294F-3D45-8563-D8C0EBB84ADD}"/>
              </a:ext>
            </a:extLst>
          </p:cNvPr>
          <p:cNvCxnSpPr>
            <a:cxnSpLocks/>
            <a:stCxn id="41" idx="2"/>
            <a:endCxn id="45" idx="2"/>
          </p:cNvCxnSpPr>
          <p:nvPr/>
        </p:nvCxnSpPr>
        <p:spPr>
          <a:xfrm rot="5400000" flipH="1" flipV="1">
            <a:off x="13635532" y="3150354"/>
            <a:ext cx="17615" cy="2520467"/>
          </a:xfrm>
          <a:prstGeom prst="curvedConnector3">
            <a:avLst>
              <a:gd name="adj1" fmla="val -1297758"/>
            </a:avLst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F707AA6-9F58-2D46-BE16-163D82FCDEE1}"/>
              </a:ext>
            </a:extLst>
          </p:cNvPr>
          <p:cNvCxnSpPr>
            <a:cxnSpLocks/>
          </p:cNvCxnSpPr>
          <p:nvPr/>
        </p:nvCxnSpPr>
        <p:spPr>
          <a:xfrm>
            <a:off x="14288731" y="4521039"/>
            <a:ext cx="207807" cy="205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508B3BA-BFE7-5441-93FB-56F1E00E0E8B}"/>
              </a:ext>
            </a:extLst>
          </p:cNvPr>
          <p:cNvCxnSpPr>
            <a:cxnSpLocks/>
          </p:cNvCxnSpPr>
          <p:nvPr/>
        </p:nvCxnSpPr>
        <p:spPr>
          <a:xfrm flipH="1">
            <a:off x="14289189" y="4534083"/>
            <a:ext cx="209857" cy="208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E4D7F7-C262-E24D-979B-44215F362B9B}"/>
              </a:ext>
            </a:extLst>
          </p:cNvPr>
          <p:cNvSpPr txBox="1"/>
          <p:nvPr/>
        </p:nvSpPr>
        <p:spPr>
          <a:xfrm>
            <a:off x="1244629" y="3053570"/>
            <a:ext cx="74267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/>
              <a:t>프로젝트 계기 </a:t>
            </a:r>
            <a:r>
              <a:rPr kumimoji="1" lang="en-US" altLang="ko-Kore-KR" sz="2400" dirty="0"/>
              <a:t>: </a:t>
            </a:r>
            <a:r>
              <a:rPr kumimoji="1" lang="ko-Kore-KR" altLang="en-US" sz="2400" dirty="0"/>
              <a:t>기존 </a:t>
            </a:r>
            <a:r>
              <a:rPr kumimoji="1" lang="en-US" altLang="ko-Kore-KR" sz="2400" dirty="0"/>
              <a:t>lock-free </a:t>
            </a:r>
            <a:r>
              <a:rPr kumimoji="1" lang="en-US" altLang="ko-Kore-KR" sz="2400" dirty="0" err="1"/>
              <a:t>Skiplist</a:t>
            </a:r>
            <a:r>
              <a:rPr kumimoji="1" lang="en-US" altLang="ko-Kore-KR" sz="2400" dirty="0"/>
              <a:t> </a:t>
            </a:r>
            <a:r>
              <a:rPr kumimoji="1" lang="ko-Kore-KR" altLang="en-US" sz="2400" dirty="0"/>
              <a:t>는 중복된 </a:t>
            </a:r>
            <a:r>
              <a:rPr kumimoji="1" lang="en-US" altLang="ko-Kore-KR" sz="2400" dirty="0"/>
              <a:t>key</a:t>
            </a:r>
            <a:r>
              <a:rPr kumimoji="1" lang="ko-Kore-KR" altLang="en-US" sz="2400" dirty="0"/>
              <a:t>가 증가하면 </a:t>
            </a:r>
            <a:r>
              <a:rPr kumimoji="1" lang="ko-Kore-KR" altLang="en-US" sz="2400" b="1" dirty="0"/>
              <a:t>무효한 노드들</a:t>
            </a:r>
            <a:r>
              <a:rPr kumimoji="1" lang="ko-Kore-KR" altLang="en-US" sz="2400" dirty="0"/>
              <a:t>이</a:t>
            </a:r>
            <a:r>
              <a:rPr kumimoji="1" lang="ko-Kore-KR" altLang="en-US" sz="2400" b="1" dirty="0"/>
              <a:t> </a:t>
            </a:r>
            <a:r>
              <a:rPr kumimoji="1" lang="ko-Kore-KR" altLang="en-US" sz="2400" dirty="0"/>
              <a:t>증가하여 </a:t>
            </a:r>
            <a:r>
              <a:rPr kumimoji="1" lang="ko-Kore-KR" altLang="en-US" sz="2400" b="1" dirty="0"/>
              <a:t>범위 탐색의 성능이 저하</a:t>
            </a:r>
            <a:r>
              <a:rPr kumimoji="1" lang="ko-Kore-KR" altLang="en-US" sz="2400" dirty="0"/>
              <a:t> 됩니다</a:t>
            </a:r>
            <a:r>
              <a:rPr kumimoji="1" lang="en-US" altLang="ko-Kore-KR" sz="2400" dirty="0"/>
              <a:t>. </a:t>
            </a:r>
            <a:r>
              <a:rPr kumimoji="1" lang="ko-Kore-KR" altLang="en-US" sz="2400" dirty="0"/>
              <a:t>따라서 </a:t>
            </a:r>
            <a:r>
              <a:rPr kumimoji="1" lang="en-US" altLang="ko-Kore-KR" sz="2400" dirty="0"/>
              <a:t>key</a:t>
            </a:r>
            <a:r>
              <a:rPr kumimoji="1" lang="ko-Kore-KR" altLang="en-US" sz="2400" dirty="0"/>
              <a:t>의 수정이 많은 환경에서 좋지못한 성능을 보입니다</a:t>
            </a:r>
            <a:r>
              <a:rPr kumimoji="1" lang="en-US" altLang="ko-Kore-KR" sz="2400" dirty="0"/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D1B3B74-59CA-1D44-B84B-DD71439148A3}"/>
              </a:ext>
            </a:extLst>
          </p:cNvPr>
          <p:cNvGrpSpPr/>
          <p:nvPr/>
        </p:nvGrpSpPr>
        <p:grpSpPr>
          <a:xfrm>
            <a:off x="9584938" y="2860265"/>
            <a:ext cx="6934200" cy="3637219"/>
            <a:chOff x="9709317" y="2844471"/>
            <a:chExt cx="6934200" cy="363721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D76257B-32CB-4643-91CC-DB06A8EA7371}"/>
                </a:ext>
              </a:extLst>
            </p:cNvPr>
            <p:cNvGrpSpPr/>
            <p:nvPr/>
          </p:nvGrpSpPr>
          <p:grpSpPr>
            <a:xfrm>
              <a:off x="9709317" y="2844471"/>
              <a:ext cx="6934200" cy="2910702"/>
              <a:chOff x="346271" y="2176395"/>
              <a:chExt cx="6710381" cy="342467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454574AB-3241-1B4B-8478-1C5B59A083C8}"/>
                  </a:ext>
                </a:extLst>
              </p:cNvPr>
              <p:cNvGrpSpPr/>
              <p:nvPr/>
            </p:nvGrpSpPr>
            <p:grpSpPr>
              <a:xfrm>
                <a:off x="346271" y="2176395"/>
                <a:ext cx="6710381" cy="3357232"/>
                <a:chOff x="2932215" y="1859263"/>
                <a:chExt cx="6710381" cy="335723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E685D8FD-16EF-5D4D-B27D-604712249F24}"/>
                    </a:ext>
                  </a:extLst>
                </p:cNvPr>
                <p:cNvGrpSpPr/>
                <p:nvPr/>
              </p:nvGrpSpPr>
              <p:grpSpPr>
                <a:xfrm>
                  <a:off x="2932215" y="1859263"/>
                  <a:ext cx="6710381" cy="1834441"/>
                  <a:chOff x="662336" y="2150245"/>
                  <a:chExt cx="6883503" cy="1772041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9EE1DA5A-2F03-674A-8805-77462E8F3A44}"/>
                      </a:ext>
                    </a:extLst>
                  </p:cNvPr>
                  <p:cNvGrpSpPr/>
                  <p:nvPr/>
                </p:nvGrpSpPr>
                <p:grpSpPr>
                  <a:xfrm>
                    <a:off x="662336" y="2150245"/>
                    <a:ext cx="6781399" cy="1772041"/>
                    <a:chOff x="-4181256" y="1808475"/>
                    <a:chExt cx="20285689" cy="4234606"/>
                  </a:xfrm>
                </p:grpSpPr>
                <p:sp>
                  <p:nvSpPr>
                    <p:cNvPr id="41" name="직사각형 40">
                      <a:extLst>
                        <a:ext uri="{FF2B5EF4-FFF2-40B4-BE49-F238E27FC236}">
                          <a16:creationId xmlns:a16="http://schemas.microsoft.com/office/drawing/2014/main" id="{0124E819-5DB7-8047-ABB4-ADD759A78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1948" y="4663014"/>
                      <a:ext cx="1557867" cy="13800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00" dirty="0"/>
                    </a:p>
                  </p:txBody>
                </p:sp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AE476B5-52A8-8445-BEBA-28C3615E5F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4132583" y="1808475"/>
                      <a:ext cx="1557867" cy="4140201"/>
                      <a:chOff x="-211667" y="2075712"/>
                      <a:chExt cx="1557867" cy="4140201"/>
                    </a:xfrm>
                  </p:grpSpPr>
                  <p:sp>
                    <p:nvSpPr>
                      <p:cNvPr id="65" name="직사각형 64">
                        <a:extLst>
                          <a:ext uri="{FF2B5EF4-FFF2-40B4-BE49-F238E27FC236}">
                            <a16:creationId xmlns:a16="http://schemas.microsoft.com/office/drawing/2014/main" id="{52DCAFB9-9627-7A4B-B53E-2CCC627252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11667" y="4835846"/>
                        <a:ext cx="1557867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  <p:sp>
                    <p:nvSpPr>
                      <p:cNvPr id="66" name="직사각형 65">
                        <a:extLst>
                          <a:ext uri="{FF2B5EF4-FFF2-40B4-BE49-F238E27FC236}">
                            <a16:creationId xmlns:a16="http://schemas.microsoft.com/office/drawing/2014/main" id="{887A2195-06EF-CB4E-A018-760FFA481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11667" y="2075712"/>
                        <a:ext cx="1557867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  <p:sp>
                    <p:nvSpPr>
                      <p:cNvPr id="67" name="직사각형 66">
                        <a:extLst>
                          <a:ext uri="{FF2B5EF4-FFF2-40B4-BE49-F238E27FC236}">
                            <a16:creationId xmlns:a16="http://schemas.microsoft.com/office/drawing/2014/main" id="{1E7C67AC-9BC2-4049-8950-06130A43F1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11667" y="3455779"/>
                        <a:ext cx="1557867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</p:grpSp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B4F7553F-6D35-5748-AAA4-7FB6A7CE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08096" y="4663014"/>
                      <a:ext cx="1557867" cy="13800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00"/>
                    </a:p>
                  </p:txBody>
                </p:sp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A6DE1571-156B-F14F-9F8F-6C04175336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94213" y="3247519"/>
                      <a:ext cx="1557868" cy="2760134"/>
                      <a:chOff x="4936065" y="3373966"/>
                      <a:chExt cx="1557868" cy="2760134"/>
                    </a:xfrm>
                  </p:grpSpPr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id="{EDFC1FB1-55E0-3545-9558-974DBD7244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065" y="3373966"/>
                        <a:ext cx="1557867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  <p:sp>
                    <p:nvSpPr>
                      <p:cNvPr id="64" name="직사각형 63">
                        <a:extLst>
                          <a:ext uri="{FF2B5EF4-FFF2-40B4-BE49-F238E27FC236}">
                            <a16:creationId xmlns:a16="http://schemas.microsoft.com/office/drawing/2014/main" id="{519EFAB7-84CF-4748-903D-79BC9A0D43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36066" y="4754033"/>
                        <a:ext cx="1557867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3819EA03-1BF8-E641-BA66-88A51C3CF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6479" y="4615171"/>
                      <a:ext cx="1557867" cy="138006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00"/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637A3AB2-72F2-864C-8572-8474DD772E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70490" y="1908079"/>
                      <a:ext cx="1533943" cy="4040593"/>
                      <a:chOff x="14693267" y="2093503"/>
                      <a:chExt cx="1533943" cy="4040593"/>
                    </a:xfrm>
                  </p:grpSpPr>
                  <p:sp>
                    <p:nvSpPr>
                      <p:cNvPr id="60" name="직사각형 59">
                        <a:extLst>
                          <a:ext uri="{FF2B5EF4-FFF2-40B4-BE49-F238E27FC236}">
                            <a16:creationId xmlns:a16="http://schemas.microsoft.com/office/drawing/2014/main" id="{6D7A73EA-FD56-3543-BD19-282B0ECFC2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93878" y="2093503"/>
                        <a:ext cx="1532488" cy="13800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AA00275D-786A-DB40-9385-49648C0AEF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93267" y="3487168"/>
                        <a:ext cx="1533096" cy="138006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 dirty="0"/>
                      </a:p>
                    </p:txBody>
                  </p:sp>
                  <p:sp>
                    <p:nvSpPr>
                      <p:cNvPr id="62" name="직사각형 61">
                        <a:extLst>
                          <a:ext uri="{FF2B5EF4-FFF2-40B4-BE49-F238E27FC236}">
                            <a16:creationId xmlns:a16="http://schemas.microsoft.com/office/drawing/2014/main" id="{A8B10182-D09A-094C-98F8-AD94752165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94113" y="4848438"/>
                        <a:ext cx="1533097" cy="12856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 sz="100"/>
                      </a:p>
                    </p:txBody>
                  </p:sp>
                </p:grpSp>
                <p:cxnSp>
                  <p:nvCxnSpPr>
                    <p:cNvPr id="50" name="직선 화살표 연결선 49">
                      <a:extLst>
                        <a:ext uri="{FF2B5EF4-FFF2-40B4-BE49-F238E27FC236}">
                          <a16:creationId xmlns:a16="http://schemas.microsoft.com/office/drawing/2014/main" id="{5D5982E9-0025-C04D-A56E-3EEB83AE8A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2574717" y="5381628"/>
                      <a:ext cx="2184399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직선 화살표 연결선 50">
                      <a:extLst>
                        <a:ext uri="{FF2B5EF4-FFF2-40B4-BE49-F238E27FC236}">
                          <a16:creationId xmlns:a16="http://schemas.microsoft.com/office/drawing/2014/main" id="{9CD27699-21CB-BE46-A2C1-7D35EAF8702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167548" y="5329664"/>
                      <a:ext cx="2184399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직선 화살표 연결선 51">
                      <a:extLst>
                        <a:ext uri="{FF2B5EF4-FFF2-40B4-BE49-F238E27FC236}">
                          <a16:creationId xmlns:a16="http://schemas.microsoft.com/office/drawing/2014/main" id="{3E2ABD73-2C0F-8745-8637-7F94E0397B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909816" y="5444331"/>
                      <a:ext cx="2184399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화살표 연결선 52">
                      <a:extLst>
                        <a:ext uri="{FF2B5EF4-FFF2-40B4-BE49-F238E27FC236}">
                          <a16:creationId xmlns:a16="http://schemas.microsoft.com/office/drawing/2014/main" id="{9C53634F-9287-EB49-BD49-D452288904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652082" y="5387870"/>
                      <a:ext cx="2184399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직선 화살표 연결선 53">
                      <a:extLst>
                        <a:ext uri="{FF2B5EF4-FFF2-40B4-BE49-F238E27FC236}">
                          <a16:creationId xmlns:a16="http://schemas.microsoft.com/office/drawing/2014/main" id="{93E1DF9E-F40B-DF44-B1BD-131467B1D4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2394348" y="5381628"/>
                      <a:ext cx="2184399" cy="1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직선 화살표 연결선 54">
                      <a:extLst>
                        <a:ext uri="{FF2B5EF4-FFF2-40B4-BE49-F238E27FC236}">
                          <a16:creationId xmlns:a16="http://schemas.microsoft.com/office/drawing/2014/main" id="{EFF49AAC-BCFE-2F4C-BA3C-2D854B71C308}"/>
                        </a:ext>
                      </a:extLst>
                    </p:cNvPr>
                    <p:cNvCxnSpPr>
                      <a:cxnSpLocks/>
                      <a:endCxn id="63" idx="1"/>
                    </p:cNvCxnSpPr>
                    <p:nvPr/>
                  </p:nvCxnSpPr>
                  <p:spPr>
                    <a:xfrm flipV="1">
                      <a:off x="-2574717" y="3937553"/>
                      <a:ext cx="9668930" cy="6401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화살표 연결선 55">
                      <a:extLst>
                        <a:ext uri="{FF2B5EF4-FFF2-40B4-BE49-F238E27FC236}">
                          <a16:creationId xmlns:a16="http://schemas.microsoft.com/office/drawing/2014/main" id="{A9E9F7AA-D617-E548-81B0-4E7BFE1107DA}"/>
                        </a:ext>
                      </a:extLst>
                    </p:cNvPr>
                    <p:cNvCxnSpPr>
                      <a:cxnSpLocks/>
                      <a:stCxn id="63" idx="3"/>
                      <a:endCxn id="61" idx="1"/>
                    </p:cNvCxnSpPr>
                    <p:nvPr/>
                  </p:nvCxnSpPr>
                  <p:spPr>
                    <a:xfrm>
                      <a:off x="8652080" y="3937552"/>
                      <a:ext cx="5918411" cy="54226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348A228C-EE30-6F44-B78F-5988EA3522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2574717" y="2598113"/>
                      <a:ext cx="17153460" cy="11339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498E85BD-CC9F-B346-B876-CF279FFBAF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4181256" y="4817862"/>
                      <a:ext cx="1848073" cy="8825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ko-KR" b="1" dirty="0"/>
                        <a:t>-inf</a:t>
                      </a:r>
                      <a:endParaRPr kumimoji="1" lang="ko-Kore-KR" altLang="en-US" b="1" dirty="0"/>
                    </a:p>
                  </p:txBody>
                </p:sp>
              </p:grp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CB4334F-8DC6-5043-874C-47D075FFAC63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658" y="3444298"/>
                    <a:ext cx="6178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b="1" dirty="0"/>
                      <a:t>12</a:t>
                    </a:r>
                    <a:endParaRPr kumimoji="1" lang="ko-Kore-KR" altLang="en-US" b="1" dirty="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636B6657-154C-204F-A86A-6A64E94846C4}"/>
                      </a:ext>
                    </a:extLst>
                  </p:cNvPr>
                  <p:cNvSpPr txBox="1"/>
                  <p:nvPr/>
                </p:nvSpPr>
                <p:spPr>
                  <a:xfrm>
                    <a:off x="4494349" y="3451778"/>
                    <a:ext cx="6178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b="1" dirty="0"/>
                      <a:t>25</a:t>
                    </a:r>
                    <a:endParaRPr kumimoji="1" lang="ko-Kore-KR" altLang="en-US" b="1" dirty="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74BC92-334E-8B45-9BCE-DD21D5C5764C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966" y="3444298"/>
                    <a:ext cx="6178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b="1" dirty="0"/>
                      <a:t>25</a:t>
                    </a:r>
                    <a:endParaRPr kumimoji="1" lang="ko-Kore-KR" altLang="en-US" b="1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9AD8119-7A4F-0540-A03C-9A97650EFD38}"/>
                      </a:ext>
                    </a:extLst>
                  </p:cNvPr>
                  <p:cNvSpPr txBox="1"/>
                  <p:nvPr/>
                </p:nvSpPr>
                <p:spPr>
                  <a:xfrm>
                    <a:off x="6928038" y="3494622"/>
                    <a:ext cx="6178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b="1" dirty="0"/>
                      <a:t>+inf</a:t>
                    </a:r>
                    <a:endParaRPr kumimoji="1" lang="ko-Kore-KR" altLang="en-US" b="1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A13FBF6-3765-A242-B745-C7BC267ADC7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913" y="3448864"/>
                    <a:ext cx="6178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R" b="1" dirty="0"/>
                      <a:t>25</a:t>
                    </a:r>
                    <a:endParaRPr kumimoji="1" lang="ko-Kore-KR" altLang="en-US" b="1" dirty="0"/>
                  </a:p>
                </p:txBody>
              </p:sp>
            </p:grpSp>
            <p:sp>
              <p:nvSpPr>
                <p:cNvPr id="34" name="타원형 설명선[O] 33">
                  <a:extLst>
                    <a:ext uri="{FF2B5EF4-FFF2-40B4-BE49-F238E27FC236}">
                      <a16:creationId xmlns:a16="http://schemas.microsoft.com/office/drawing/2014/main" id="{18D6D91F-61C7-7E4A-B7BB-D42910B73085}"/>
                    </a:ext>
                  </a:extLst>
                </p:cNvPr>
                <p:cNvSpPr/>
                <p:nvPr/>
              </p:nvSpPr>
              <p:spPr>
                <a:xfrm>
                  <a:off x="3931974" y="4350317"/>
                  <a:ext cx="1222868" cy="866178"/>
                </a:xfrm>
                <a:prstGeom prst="wedgeEllipseCallout">
                  <a:avLst>
                    <a:gd name="adj1" fmla="val -37467"/>
                    <a:gd name="adj2" fmla="val 64306"/>
                  </a:avLst>
                </a:prstGeom>
                <a:solidFill>
                  <a:srgbClr val="E795A2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600" dirty="0"/>
                    <a:t>Remove 25</a:t>
                  </a:r>
                  <a:endParaRPr kumimoji="1" lang="ko-Kore-KR" altLang="en-US" sz="1600" dirty="0"/>
                </a:p>
              </p:txBody>
            </p:sp>
          </p:grpSp>
          <p:sp>
            <p:nvSpPr>
              <p:cNvPr id="28" name="타원형 설명선[O] 27">
                <a:extLst>
                  <a:ext uri="{FF2B5EF4-FFF2-40B4-BE49-F238E27FC236}">
                    <a16:creationId xmlns:a16="http://schemas.microsoft.com/office/drawing/2014/main" id="{B2736DC6-07D5-6149-A36D-9EB52CCD0B6A}"/>
                  </a:ext>
                </a:extLst>
              </p:cNvPr>
              <p:cNvSpPr/>
              <p:nvPr/>
            </p:nvSpPr>
            <p:spPr>
              <a:xfrm>
                <a:off x="3280330" y="4688975"/>
                <a:ext cx="1222868" cy="859489"/>
              </a:xfrm>
              <a:prstGeom prst="wedgeEllipseCallout">
                <a:avLst>
                  <a:gd name="adj1" fmla="val -43164"/>
                  <a:gd name="adj2" fmla="val 6594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2000" dirty="0"/>
                  <a:t>Insert 25</a:t>
                </a:r>
                <a:endParaRPr kumimoji="1" lang="ko-Kore-KR" altLang="en-US" sz="2000" dirty="0"/>
              </a:p>
            </p:txBody>
          </p:sp>
          <p:sp>
            <p:nvSpPr>
              <p:cNvPr id="31" name="타원형 설명선[O] 30">
                <a:extLst>
                  <a:ext uri="{FF2B5EF4-FFF2-40B4-BE49-F238E27FC236}">
                    <a16:creationId xmlns:a16="http://schemas.microsoft.com/office/drawing/2014/main" id="{4B900E09-1C04-9543-A276-8941C006E03A}"/>
                  </a:ext>
                </a:extLst>
              </p:cNvPr>
              <p:cNvSpPr/>
              <p:nvPr/>
            </p:nvSpPr>
            <p:spPr>
              <a:xfrm>
                <a:off x="5136612" y="4741578"/>
                <a:ext cx="1222868" cy="859489"/>
              </a:xfrm>
              <a:prstGeom prst="wedgeEllipseCallout">
                <a:avLst>
                  <a:gd name="adj1" fmla="val -43164"/>
                  <a:gd name="adj2" fmla="val 6594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</a:rPr>
                  <a:t>Range Query 12 3</a:t>
                </a:r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26" name="Picture 2" descr="성별, 중성, 사용자 무료 아이콘 의 News and Media Icons">
              <a:extLst>
                <a:ext uri="{FF2B5EF4-FFF2-40B4-BE49-F238E27FC236}">
                  <a16:creationId xmlns:a16="http://schemas.microsoft.com/office/drawing/2014/main" id="{BBD4B4D9-49D4-6942-B6CE-372C01B5B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972" y="5833225"/>
              <a:ext cx="594899" cy="59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성별, 중성, 사용자 무료 아이콘 의 News and Media Icons">
              <a:extLst>
                <a:ext uri="{FF2B5EF4-FFF2-40B4-BE49-F238E27FC236}">
                  <a16:creationId xmlns:a16="http://schemas.microsoft.com/office/drawing/2014/main" id="{99141CBA-210D-C947-B68F-525D4044B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3789" y="5886791"/>
              <a:ext cx="594899" cy="59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성별, 중성, 사용자 무료 아이콘 의 News and Media Icons">
              <a:extLst>
                <a:ext uri="{FF2B5EF4-FFF2-40B4-BE49-F238E27FC236}">
                  <a16:creationId xmlns:a16="http://schemas.microsoft.com/office/drawing/2014/main" id="{31267489-220B-1849-8C1C-B4ED4D258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1986" y="5883399"/>
              <a:ext cx="594899" cy="59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5B7AE19-F1DE-0D48-8E5F-C074CB9CAE6E}"/>
              </a:ext>
            </a:extLst>
          </p:cNvPr>
          <p:cNvSpPr/>
          <p:nvPr/>
        </p:nvSpPr>
        <p:spPr>
          <a:xfrm>
            <a:off x="10304791" y="5707515"/>
            <a:ext cx="311176" cy="2974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E7D386EC-7AB3-0B48-9984-B1546CC1277F}"/>
              </a:ext>
            </a:extLst>
          </p:cNvPr>
          <p:cNvSpPr/>
          <p:nvPr/>
        </p:nvSpPr>
        <p:spPr>
          <a:xfrm>
            <a:off x="12342142" y="5717817"/>
            <a:ext cx="311176" cy="29744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FEE02B92-079C-EF4F-8DE2-146E3737CFB1}"/>
              </a:ext>
            </a:extLst>
          </p:cNvPr>
          <p:cNvSpPr/>
          <p:nvPr/>
        </p:nvSpPr>
        <p:spPr>
          <a:xfrm>
            <a:off x="14260592" y="5715873"/>
            <a:ext cx="311176" cy="2974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E3450-9275-B24C-B068-FE2EB4F0BA8D}"/>
              </a:ext>
            </a:extLst>
          </p:cNvPr>
          <p:cNvSpPr txBox="1"/>
          <p:nvPr/>
        </p:nvSpPr>
        <p:spPr>
          <a:xfrm>
            <a:off x="9084829" y="6818793"/>
            <a:ext cx="7869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위 그림에서와 같이 </a:t>
            </a:r>
            <a:r>
              <a:rPr kumimoji="1" lang="en-US" altLang="ko-Kore-KR" sz="2400" dirty="0"/>
              <a:t>2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라는 </a:t>
            </a:r>
            <a:r>
              <a:rPr kumimoji="1" lang="en-US" altLang="ko-KR" sz="2400" dirty="0"/>
              <a:t>key</a:t>
            </a:r>
            <a:r>
              <a:rPr kumimoji="1" lang="ko-KR" altLang="en-US" sz="2400" dirty="0"/>
              <a:t>의 수정이 많은 경우 기존 </a:t>
            </a:r>
            <a:r>
              <a:rPr kumimoji="1" lang="en-US" altLang="ko-KR" sz="2400" dirty="0"/>
              <a:t>lock-free </a:t>
            </a:r>
            <a:r>
              <a:rPr kumimoji="1" lang="en-US" altLang="ko-KR" sz="2400" dirty="0" err="1"/>
              <a:t>skiplist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MVCC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지원하기 위해 모든 노드를 유지 하고 있습니다</a:t>
            </a:r>
            <a:r>
              <a:rPr kumimoji="1" lang="en-US" altLang="ko-KR" sz="2400" dirty="0"/>
              <a:t>. </a:t>
            </a:r>
            <a:r>
              <a:rPr kumimoji="1" lang="ko-KR" altLang="en-US" sz="2400" dirty="0"/>
              <a:t>따라서 범위 탐색의 경우 불필요한 노드까지 탐색이 됩니다</a:t>
            </a:r>
            <a:r>
              <a:rPr kumimoji="1"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4F5170-C3B6-CB4D-8370-FC26186D7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56" y="5049643"/>
            <a:ext cx="7338042" cy="1725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AB45F-E471-AE46-8420-27645E3652F6}"/>
              </a:ext>
            </a:extLst>
          </p:cNvPr>
          <p:cNvSpPr txBox="1"/>
          <p:nvPr/>
        </p:nvSpPr>
        <p:spPr>
          <a:xfrm>
            <a:off x="1343547" y="7908891"/>
            <a:ext cx="7244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/>
              <a:t>프로젝트 내용 </a:t>
            </a:r>
            <a:r>
              <a:rPr kumimoji="1" lang="en-US" altLang="ko-Kore-KR" sz="2400" dirty="0"/>
              <a:t>: </a:t>
            </a:r>
            <a:r>
              <a:rPr kumimoji="1" lang="ko-Kore-KR" altLang="en-US" sz="2400" dirty="0"/>
              <a:t>각 노드들이 </a:t>
            </a:r>
            <a:r>
              <a:rPr kumimoji="1" lang="ko-Kore-KR" altLang="en-US" sz="2400" b="1" dirty="0"/>
              <a:t>자신과 같은 </a:t>
            </a:r>
            <a:r>
              <a:rPr kumimoji="1" lang="en-US" altLang="ko-Kore-KR" sz="2400" b="1" dirty="0"/>
              <a:t>key</a:t>
            </a:r>
            <a:r>
              <a:rPr kumimoji="1" lang="ko-Kore-KR" altLang="en-US" sz="2400" dirty="0"/>
              <a:t>를 가진 </a:t>
            </a:r>
            <a:r>
              <a:rPr kumimoji="1" lang="ko-Kore-KR" altLang="en-US" sz="2400" b="1" dirty="0"/>
              <a:t>마지막 노드의 포인터</a:t>
            </a:r>
            <a:r>
              <a:rPr kumimoji="1" lang="ko-Kore-KR" altLang="en-US" sz="2400" dirty="0"/>
              <a:t>를</a:t>
            </a:r>
            <a:r>
              <a:rPr kumimoji="1" lang="ko-Kore-KR" altLang="en-US" sz="2400" b="1" dirty="0"/>
              <a:t> </a:t>
            </a:r>
            <a:r>
              <a:rPr kumimoji="1" lang="ko-Kore-KR" altLang="en-US" sz="2400" dirty="0"/>
              <a:t>가집니다</a:t>
            </a:r>
            <a:r>
              <a:rPr kumimoji="1" lang="en-US" altLang="ko-Kore-KR" sz="2400" dirty="0"/>
              <a:t>. </a:t>
            </a:r>
            <a:r>
              <a:rPr kumimoji="1" lang="ko-Kore-KR" altLang="en-US" sz="2400" dirty="0"/>
              <a:t>범위 탐색을 수행 할때 이 포인터를 이용해 </a:t>
            </a:r>
            <a:r>
              <a:rPr kumimoji="1" lang="ko-Kore-KR" altLang="en-US" sz="2400" b="1" dirty="0"/>
              <a:t>불필요한 노드의 탐색을 스킵</a:t>
            </a:r>
            <a:r>
              <a:rPr kumimoji="1" lang="ko-Kore-KR" altLang="en-US" sz="2400" dirty="0"/>
              <a:t>합니다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  <a:p>
            <a:endParaRPr kumimoji="1" lang="ko-Kore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AF9A31-FF97-7B47-A945-06987BB30A1E}"/>
              </a:ext>
            </a:extLst>
          </p:cNvPr>
          <p:cNvSpPr txBox="1"/>
          <p:nvPr/>
        </p:nvSpPr>
        <p:spPr>
          <a:xfrm>
            <a:off x="2734284" y="6883292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ko-KR" altLang="en-US" sz="2400" b="1" dirty="0"/>
              <a:t>기존 </a:t>
            </a:r>
            <a:r>
              <a:rPr kumimoji="1" lang="en-US" altLang="ko-KR" sz="2400" b="1" dirty="0"/>
              <a:t>lock-free </a:t>
            </a:r>
            <a:r>
              <a:rPr kumimoji="1" lang="en-US" altLang="ko-KR" sz="2400" b="1" dirty="0" err="1"/>
              <a:t>Skiplist</a:t>
            </a:r>
            <a:r>
              <a:rPr kumimoji="1" lang="ko-KR" altLang="en-US" sz="2400" b="1" dirty="0"/>
              <a:t>의</a:t>
            </a:r>
            <a:r>
              <a:rPr kumimoji="1" lang="en-US" altLang="ko-KR" sz="2400" b="1" dirty="0"/>
              <a:t> </a:t>
            </a:r>
            <a:r>
              <a:rPr kumimoji="1" lang="ko-KR" altLang="en-US" sz="2400" b="1" dirty="0"/>
              <a:t>구조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08C14C3-97F8-044C-85E2-0781EEB2DDF6}"/>
              </a:ext>
            </a:extLst>
          </p:cNvPr>
          <p:cNvSpPr/>
          <p:nvPr/>
        </p:nvSpPr>
        <p:spPr>
          <a:xfrm>
            <a:off x="4232208" y="5043617"/>
            <a:ext cx="2594051" cy="1680404"/>
          </a:xfrm>
          <a:prstGeom prst="frame">
            <a:avLst>
              <a:gd name="adj1" fmla="val 49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B3FBF-B94F-5C42-91EB-3975D05D2AED}"/>
              </a:ext>
            </a:extLst>
          </p:cNvPr>
          <p:cNvSpPr txBox="1"/>
          <p:nvPr/>
        </p:nvSpPr>
        <p:spPr>
          <a:xfrm>
            <a:off x="9169932" y="9053952"/>
            <a:ext cx="799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그러나 </a:t>
            </a:r>
            <a:r>
              <a:rPr kumimoji="1" lang="en-US" altLang="ko-Kore-KR" sz="2400" dirty="0"/>
              <a:t>Stride </a:t>
            </a:r>
            <a:r>
              <a:rPr kumimoji="1" lang="en-US" altLang="ko-Kore-KR" sz="2400" dirty="0" err="1"/>
              <a:t>Skiplist</a:t>
            </a:r>
            <a:r>
              <a:rPr kumimoji="1" lang="ko-Kore-KR" altLang="en-US" sz="2400" dirty="0"/>
              <a:t>의 경우 </a:t>
            </a:r>
            <a:r>
              <a:rPr kumimoji="1" lang="ko-Kore-KR" altLang="en-US" sz="2400" b="1" dirty="0"/>
              <a:t>불필요한 노드의 탐색을 스킵</a:t>
            </a:r>
            <a:r>
              <a:rPr kumimoji="1" lang="ko-Kore-KR" altLang="en-US" sz="2400" dirty="0"/>
              <a:t>할</a:t>
            </a:r>
            <a:r>
              <a:rPr kumimoji="1" lang="ko-Kore-KR" altLang="en-US" sz="2400" b="1" dirty="0"/>
              <a:t>수 </a:t>
            </a:r>
            <a:r>
              <a:rPr kumimoji="1" lang="ko-Kore-KR" altLang="en-US" sz="2400" dirty="0"/>
              <a:t>있으므로 범위 탐색의 성능이 저하 되지 않습니다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65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3-2. Stride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Skiplist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6C554A-5E2A-7A44-9DF5-9AC8B453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894"/>
          <a:stretch/>
        </p:blipFill>
        <p:spPr>
          <a:xfrm>
            <a:off x="1191325" y="3047744"/>
            <a:ext cx="7247202" cy="5892199"/>
          </a:xfrm>
          <a:prstGeom prst="rect">
            <a:avLst/>
          </a:prstGeom>
        </p:spPr>
      </p:pic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A1C5140-ADD3-2F42-AB24-E71CA8AC9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3047745"/>
            <a:ext cx="7106810" cy="58921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77C54-6147-004C-A2C9-FA9A8E254330}"/>
              </a:ext>
            </a:extLst>
          </p:cNvPr>
          <p:cNvSpPr txBox="1"/>
          <p:nvPr/>
        </p:nvSpPr>
        <p:spPr>
          <a:xfrm>
            <a:off x="3434498" y="9182472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en-US" altLang="ko-Kore-KR" sz="2400" b="1" dirty="0"/>
              <a:t>key</a:t>
            </a:r>
            <a:r>
              <a:rPr kumimoji="1" lang="ko-Kore-KR" altLang="en-US" sz="2400" b="1" dirty="0"/>
              <a:t>의 수정이 없는 경우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FF0C-D4AA-A74C-B8E5-EFA7B0B04890}"/>
              </a:ext>
            </a:extLst>
          </p:cNvPr>
          <p:cNvSpPr txBox="1"/>
          <p:nvPr/>
        </p:nvSpPr>
        <p:spPr>
          <a:xfrm>
            <a:off x="11658277" y="9182472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en-US" altLang="ko-Kore-KR" sz="2400" b="1" dirty="0"/>
              <a:t>key</a:t>
            </a:r>
            <a:r>
              <a:rPr kumimoji="1" lang="ko-Kore-KR" altLang="en-US" sz="2400" b="1" dirty="0"/>
              <a:t>의 수정이 있는 경우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811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541627" y="4199608"/>
            <a:ext cx="11181399" cy="1534825"/>
            <a:chOff x="3552158" y="3923507"/>
            <a:chExt cx="11181399" cy="1534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158" y="3923507"/>
              <a:ext cx="11181399" cy="1534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2971" y="6489758"/>
            <a:ext cx="11278711" cy="31641"/>
            <a:chOff x="3503502" y="6213657"/>
            <a:chExt cx="11278711" cy="31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502" y="6213657"/>
              <a:ext cx="11278711" cy="3164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7C7BD6-982A-7542-8F04-53C76B55E9AE}"/>
              </a:ext>
            </a:extLst>
          </p:cNvPr>
          <p:cNvSpPr txBox="1"/>
          <p:nvPr/>
        </p:nvSpPr>
        <p:spPr>
          <a:xfrm>
            <a:off x="6934200" y="430530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자기 소개</a:t>
            </a:r>
            <a:endParaRPr kumimoji="1" lang="ko-Kore-KR" altLang="en-US" sz="8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5077E-6CA4-2941-9326-4C8FA1FE5A5E}"/>
              </a:ext>
            </a:extLst>
          </p:cNvPr>
          <p:cNvSpPr txBox="1"/>
          <p:nvPr/>
        </p:nvSpPr>
        <p:spPr>
          <a:xfrm>
            <a:off x="685800" y="536573"/>
            <a:ext cx="131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 A R T. 1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64453-576C-6747-94BF-69353A642852}"/>
              </a:ext>
            </a:extLst>
          </p:cNvPr>
          <p:cNvSpPr txBox="1"/>
          <p:nvPr/>
        </p:nvSpPr>
        <p:spPr>
          <a:xfrm>
            <a:off x="6908800" y="3262917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/>
              <a:t>INTRODUCTION</a:t>
            </a:r>
            <a:endParaRPr kumimoji="1" lang="ko-Kore-KR" altLang="en-US"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3-3.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부동산 예측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GUI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FA157C57-188F-E247-BC83-977D8EEA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98" y="2426741"/>
            <a:ext cx="6896149" cy="69077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D78FA7-7621-FC41-A8A8-4F50245E65A8}"/>
              </a:ext>
            </a:extLst>
          </p:cNvPr>
          <p:cNvSpPr/>
          <p:nvPr/>
        </p:nvSpPr>
        <p:spPr>
          <a:xfrm>
            <a:off x="9303126" y="5583096"/>
            <a:ext cx="6698873" cy="130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740-B637-694F-AA12-2DB02BB62C23}"/>
              </a:ext>
            </a:extLst>
          </p:cNvPr>
          <p:cNvSpPr/>
          <p:nvPr/>
        </p:nvSpPr>
        <p:spPr>
          <a:xfrm>
            <a:off x="9298998" y="6960914"/>
            <a:ext cx="6703002" cy="130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417EE-7FD2-3E4C-8206-A8FBB3378E85}"/>
              </a:ext>
            </a:extLst>
          </p:cNvPr>
          <p:cNvSpPr txBox="1"/>
          <p:nvPr/>
        </p:nvSpPr>
        <p:spPr>
          <a:xfrm>
            <a:off x="1847851" y="3329321"/>
            <a:ext cx="5867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/>
              <a:t>프로젝트</a:t>
            </a:r>
            <a:r>
              <a:rPr kumimoji="1" lang="ko-KR" altLang="en-US" sz="3200" b="1" dirty="0"/>
              <a:t> 목표 </a:t>
            </a:r>
            <a:r>
              <a:rPr kumimoji="1" lang="en-US" altLang="ko-KR" sz="3200" b="1" dirty="0"/>
              <a:t>:</a:t>
            </a:r>
          </a:p>
          <a:p>
            <a:r>
              <a:rPr kumimoji="1" lang="ko-Kore-KR" altLang="en-US" sz="2400" dirty="0"/>
              <a:t>누구나 쉽게 </a:t>
            </a:r>
            <a:r>
              <a:rPr kumimoji="1" lang="en-US" altLang="ko-Kore-KR" sz="2400" dirty="0"/>
              <a:t>AI</a:t>
            </a:r>
            <a:r>
              <a:rPr kumimoji="1" lang="ko-Kore-KR" altLang="en-US" sz="2400" dirty="0"/>
              <a:t>를 통해 자신이 원하는 지역의 부동산 가격을 예측 할 수 있게  하자</a:t>
            </a:r>
            <a:endParaRPr kumimoji="1" lang="en-US" altLang="ko-Kore-KR" sz="2400" dirty="0"/>
          </a:p>
          <a:p>
            <a:endParaRPr kumimoji="1" lang="en-US" altLang="ko-KR" sz="2400" dirty="0"/>
          </a:p>
          <a:p>
            <a:r>
              <a:rPr kumimoji="1" lang="ko-KR" altLang="en-US" sz="3200" b="1" dirty="0"/>
              <a:t>내용 </a:t>
            </a:r>
            <a:r>
              <a:rPr kumimoji="1" lang="en-US" altLang="ko-KR" sz="3200" b="1" dirty="0"/>
              <a:t>:</a:t>
            </a:r>
          </a:p>
          <a:p>
            <a:r>
              <a:rPr kumimoji="1" lang="ko-KR" altLang="en-US" sz="2400" dirty="0"/>
              <a:t>과거부터 현재까지의 데이터를 수집</a:t>
            </a:r>
            <a:endParaRPr kumimoji="1" lang="en-US" altLang="ko-KR" sz="2400" dirty="0"/>
          </a:p>
          <a:p>
            <a:r>
              <a:rPr kumimoji="1" lang="en-US" altLang="ko-KR" sz="2400" dirty="0"/>
              <a:t>-&gt;</a:t>
            </a:r>
            <a:r>
              <a:rPr kumimoji="1" lang="ko-KR" altLang="en-US" sz="2400" dirty="0"/>
              <a:t> 가공을 통한 학습 데이터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생성 </a:t>
            </a:r>
            <a:endParaRPr kumimoji="1" lang="en-US" altLang="ko-KR" sz="2400" dirty="0"/>
          </a:p>
          <a:p>
            <a:r>
              <a:rPr kumimoji="1" lang="en-US" altLang="ko-KR" sz="2400" dirty="0"/>
              <a:t>-&gt;</a:t>
            </a:r>
            <a:r>
              <a:rPr kumimoji="1" lang="ko-KR" altLang="en-US" sz="2400" dirty="0"/>
              <a:t>모델 생성</a:t>
            </a:r>
            <a:endParaRPr kumimoji="1" lang="en-US" altLang="ko-KR" sz="2400" dirty="0"/>
          </a:p>
          <a:p>
            <a:r>
              <a:rPr kumimoji="1" lang="en-US" altLang="ko-KR" sz="2400" dirty="0"/>
              <a:t>-&gt; overfitting </a:t>
            </a:r>
            <a:r>
              <a:rPr kumimoji="1" lang="ko-KR" altLang="en-US" sz="2400" dirty="0"/>
              <a:t>제거</a:t>
            </a:r>
            <a:endParaRPr kumimoji="1" lang="en-US" altLang="ko-KR" sz="2400" dirty="0"/>
          </a:p>
          <a:p>
            <a:r>
              <a:rPr kumimoji="1" lang="en-US" altLang="ko-KR" sz="2400" dirty="0"/>
              <a:t>-&gt; </a:t>
            </a:r>
            <a:r>
              <a:rPr kumimoji="1" lang="ko-KR" altLang="en-US" sz="2400" dirty="0"/>
              <a:t>미래 예측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3200" b="1" dirty="0" err="1"/>
              <a:t>맡은역할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: </a:t>
            </a:r>
            <a:r>
              <a:rPr kumimoji="1" lang="ko-KR" altLang="en-US" sz="2400" dirty="0" err="1"/>
              <a:t>머신러닝을</a:t>
            </a:r>
            <a:r>
              <a:rPr kumimoji="1" lang="ko-KR" altLang="en-US" sz="2400" dirty="0"/>
              <a:t> 통한 모델 생성</a:t>
            </a:r>
            <a:endParaRPr kumimoji="1" lang="en-US" altLang="ko-KR" sz="2400" dirty="0"/>
          </a:p>
          <a:p>
            <a:endParaRPr kumimoji="1" lang="ko-Kore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75694F-1976-ED45-AF32-2B2C951D2B6B}"/>
              </a:ext>
            </a:extLst>
          </p:cNvPr>
          <p:cNvSpPr txBox="1"/>
          <p:nvPr/>
        </p:nvSpPr>
        <p:spPr>
          <a:xfrm>
            <a:off x="11222082" y="9484667"/>
            <a:ext cx="453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&lt;</a:t>
            </a:r>
            <a:r>
              <a:rPr kumimoji="1" lang="ko-Kore-KR" altLang="en-US" sz="2400" b="1" dirty="0"/>
              <a:t>사용자 인터페이스</a:t>
            </a:r>
            <a:r>
              <a:rPr kumimoji="1" lang="en-US" altLang="ko-KR" sz="2400" b="1" dirty="0"/>
              <a:t>&gt;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6177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75F0112F-8691-0E4B-98B7-C9563021A5D5}"/>
              </a:ext>
            </a:extLst>
          </p:cNvPr>
          <p:cNvSpPr/>
          <p:nvPr/>
        </p:nvSpPr>
        <p:spPr>
          <a:xfrm>
            <a:off x="228600" y="531000"/>
            <a:ext cx="17221200" cy="9756000"/>
          </a:xfrm>
          <a:prstGeom prst="round2SameRect">
            <a:avLst>
              <a:gd name="adj1" fmla="val 6068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양쪽 모서리가 둥근 사각형 26">
            <a:extLst>
              <a:ext uri="{FF2B5EF4-FFF2-40B4-BE49-F238E27FC236}">
                <a16:creationId xmlns:a16="http://schemas.microsoft.com/office/drawing/2014/main" id="{418000DF-E415-9F4A-BDBF-8E62EF17B140}"/>
              </a:ext>
            </a:extLst>
          </p:cNvPr>
          <p:cNvSpPr/>
          <p:nvPr/>
        </p:nvSpPr>
        <p:spPr>
          <a:xfrm>
            <a:off x="381000" y="571500"/>
            <a:ext cx="16840200" cy="97155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양쪽 모서리가 둥근 사각형 1">
            <a:extLst>
              <a:ext uri="{FF2B5EF4-FFF2-40B4-BE49-F238E27FC236}">
                <a16:creationId xmlns:a16="http://schemas.microsoft.com/office/drawing/2014/main" id="{5E088C9A-10BF-584F-910B-A6E67C036636}"/>
              </a:ext>
            </a:extLst>
          </p:cNvPr>
          <p:cNvSpPr/>
          <p:nvPr/>
        </p:nvSpPr>
        <p:spPr>
          <a:xfrm>
            <a:off x="762001" y="571500"/>
            <a:ext cx="16078199" cy="9756000"/>
          </a:xfrm>
          <a:prstGeom prst="round2SameRect">
            <a:avLst>
              <a:gd name="adj1" fmla="val 6068"/>
              <a:gd name="adj2" fmla="val 0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2081BC0-06DB-5343-9F6A-F3842E0B254B}"/>
              </a:ext>
            </a:extLst>
          </p:cNvPr>
          <p:cNvGrpSpPr/>
          <p:nvPr/>
        </p:nvGrpSpPr>
        <p:grpSpPr>
          <a:xfrm>
            <a:off x="13982696" y="952500"/>
            <a:ext cx="4305304" cy="1165625"/>
            <a:chOff x="13982698" y="952499"/>
            <a:chExt cx="4305304" cy="1165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2464C5-2959-084E-92A3-BEC0C08735BC}"/>
                </a:ext>
              </a:extLst>
            </p:cNvPr>
            <p:cNvGrpSpPr/>
            <p:nvPr/>
          </p:nvGrpSpPr>
          <p:grpSpPr>
            <a:xfrm rot="16200000">
              <a:off x="17318044" y="1148165"/>
              <a:ext cx="1165623" cy="774293"/>
              <a:chOff x="2286001" y="2552698"/>
              <a:chExt cx="838199" cy="457203"/>
            </a:xfrm>
          </p:grpSpPr>
          <p:sp>
            <p:nvSpPr>
              <p:cNvPr id="5" name="직각 삼각형[R] 4">
                <a:extLst>
                  <a:ext uri="{FF2B5EF4-FFF2-40B4-BE49-F238E27FC236}">
                    <a16:creationId xmlns:a16="http://schemas.microsoft.com/office/drawing/2014/main" id="{4D5648A0-F416-424B-98F2-E359442398B8}"/>
                  </a:ext>
                </a:extLst>
              </p:cNvPr>
              <p:cNvSpPr/>
              <p:nvPr/>
            </p:nvSpPr>
            <p:spPr>
              <a:xfrm rot="5400000">
                <a:off x="2286000" y="2552699"/>
                <a:ext cx="457201" cy="457200"/>
              </a:xfrm>
              <a:prstGeom prst="rt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각 삼각형[R] 18">
                <a:extLst>
                  <a:ext uri="{FF2B5EF4-FFF2-40B4-BE49-F238E27FC236}">
                    <a16:creationId xmlns:a16="http://schemas.microsoft.com/office/drawing/2014/main" id="{9E9E51A3-2CF6-7E42-8E56-52CA5FAC160C}"/>
                  </a:ext>
                </a:extLst>
              </p:cNvPr>
              <p:cNvSpPr/>
              <p:nvPr/>
            </p:nvSpPr>
            <p:spPr>
              <a:xfrm rot="10800000">
                <a:off x="2669241" y="2552701"/>
                <a:ext cx="454959" cy="457200"/>
              </a:xfrm>
              <a:prstGeom prst="rt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46" name="양쪽 모서리가 둥근 사각형 45">
              <a:extLst>
                <a:ext uri="{FF2B5EF4-FFF2-40B4-BE49-F238E27FC236}">
                  <a16:creationId xmlns:a16="http://schemas.microsoft.com/office/drawing/2014/main" id="{C637C080-CCCF-1240-83A6-1BDE6D043BE6}"/>
                </a:ext>
              </a:extLst>
            </p:cNvPr>
            <p:cNvSpPr/>
            <p:nvPr/>
          </p:nvSpPr>
          <p:spPr>
            <a:xfrm rot="5400000">
              <a:off x="15169400" y="-234203"/>
              <a:ext cx="1165625" cy="3539029"/>
            </a:xfrm>
            <a:prstGeom prst="round2SameRect">
              <a:avLst>
                <a:gd name="adj1" fmla="val 0"/>
                <a:gd name="adj2" fmla="val 14662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145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3-3.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부동산 예측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GUI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0D2EBB-53BC-2B40-82D0-51BAE4A5E558}"/>
              </a:ext>
            </a:extLst>
          </p:cNvPr>
          <p:cNvGrpSpPr/>
          <p:nvPr/>
        </p:nvGrpSpPr>
        <p:grpSpPr>
          <a:xfrm>
            <a:off x="1114045" y="3226794"/>
            <a:ext cx="15450310" cy="5086209"/>
            <a:chOff x="1080895" y="1189919"/>
            <a:chExt cx="9985539" cy="3781992"/>
          </a:xfrm>
        </p:grpSpPr>
        <p:sp>
          <p:nvSpPr>
            <p:cNvPr id="16" name="갈매기형 수장 1">
              <a:extLst>
                <a:ext uri="{FF2B5EF4-FFF2-40B4-BE49-F238E27FC236}">
                  <a16:creationId xmlns:a16="http://schemas.microsoft.com/office/drawing/2014/main" id="{DA48A7E5-B675-0D46-ACCC-6550494CF15D}"/>
                </a:ext>
              </a:extLst>
            </p:cNvPr>
            <p:cNvSpPr/>
            <p:nvPr/>
          </p:nvSpPr>
          <p:spPr>
            <a:xfrm>
              <a:off x="1080895" y="3771781"/>
              <a:ext cx="1990380" cy="225609"/>
            </a:xfrm>
            <a:prstGeom prst="chevron">
              <a:avLst/>
            </a:prstGeom>
            <a:solidFill>
              <a:srgbClr val="D56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갈매기형 수장 38">
              <a:extLst>
                <a:ext uri="{FF2B5EF4-FFF2-40B4-BE49-F238E27FC236}">
                  <a16:creationId xmlns:a16="http://schemas.microsoft.com/office/drawing/2014/main" id="{90B0EAF3-8572-CD4D-A976-6D6C47664AB4}"/>
                </a:ext>
              </a:extLst>
            </p:cNvPr>
            <p:cNvSpPr/>
            <p:nvPr/>
          </p:nvSpPr>
          <p:spPr>
            <a:xfrm>
              <a:off x="3071275" y="3778649"/>
              <a:ext cx="1990380" cy="225609"/>
            </a:xfrm>
            <a:prstGeom prst="chevron">
              <a:avLst/>
            </a:prstGeom>
            <a:solidFill>
              <a:srgbClr val="F8C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갈매기형 수장 39">
              <a:extLst>
                <a:ext uri="{FF2B5EF4-FFF2-40B4-BE49-F238E27FC236}">
                  <a16:creationId xmlns:a16="http://schemas.microsoft.com/office/drawing/2014/main" id="{BBF78831-68A2-2F46-830A-6CB8F7B93282}"/>
                </a:ext>
              </a:extLst>
            </p:cNvPr>
            <p:cNvSpPr/>
            <p:nvPr/>
          </p:nvSpPr>
          <p:spPr>
            <a:xfrm>
              <a:off x="5086109" y="3767503"/>
              <a:ext cx="1990380" cy="225609"/>
            </a:xfrm>
            <a:prstGeom prst="chevron">
              <a:avLst/>
            </a:prstGeom>
            <a:solidFill>
              <a:srgbClr val="8BB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갈매기형 수장 40">
              <a:extLst>
                <a:ext uri="{FF2B5EF4-FFF2-40B4-BE49-F238E27FC236}">
                  <a16:creationId xmlns:a16="http://schemas.microsoft.com/office/drawing/2014/main" id="{DCF8C047-5341-AA4A-9CE5-891D32A4B13E}"/>
                </a:ext>
              </a:extLst>
            </p:cNvPr>
            <p:cNvSpPr/>
            <p:nvPr/>
          </p:nvSpPr>
          <p:spPr>
            <a:xfrm>
              <a:off x="7073136" y="3760193"/>
              <a:ext cx="1990380" cy="225609"/>
            </a:xfrm>
            <a:prstGeom prst="chevron">
              <a:avLst/>
            </a:prstGeom>
            <a:solidFill>
              <a:srgbClr val="708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갈매기형 수장 40">
              <a:extLst>
                <a:ext uri="{FF2B5EF4-FFF2-40B4-BE49-F238E27FC236}">
                  <a16:creationId xmlns:a16="http://schemas.microsoft.com/office/drawing/2014/main" id="{F25BA99A-0C5A-784F-9F33-A6D98B040534}"/>
                </a:ext>
              </a:extLst>
            </p:cNvPr>
            <p:cNvSpPr/>
            <p:nvPr/>
          </p:nvSpPr>
          <p:spPr>
            <a:xfrm>
              <a:off x="9076054" y="3754815"/>
              <a:ext cx="1990380" cy="225609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C98C26-3328-0242-9826-A4D3D9801B75}"/>
                </a:ext>
              </a:extLst>
            </p:cNvPr>
            <p:cNvSpPr txBox="1"/>
            <p:nvPr/>
          </p:nvSpPr>
          <p:spPr>
            <a:xfrm>
              <a:off x="1292864" y="4036263"/>
              <a:ext cx="1566454" cy="67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사용자가 원하는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지역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연도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조건 입력합니다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9A459E-EDFB-AE4A-B657-ED42F925D279}"/>
                </a:ext>
              </a:extLst>
            </p:cNvPr>
            <p:cNvSpPr txBox="1"/>
            <p:nvPr/>
          </p:nvSpPr>
          <p:spPr>
            <a:xfrm>
              <a:off x="3114444" y="4077059"/>
              <a:ext cx="1925527" cy="67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사용자의 조건에 따라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매매가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보증금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월세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예측합니다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7E0286-8610-684C-83F2-A3227C8E7E2A}"/>
                </a:ext>
              </a:extLst>
            </p:cNvPr>
            <p:cNvSpPr txBox="1"/>
            <p:nvPr/>
          </p:nvSpPr>
          <p:spPr>
            <a:xfrm>
              <a:off x="5091493" y="4090914"/>
              <a:ext cx="1925527" cy="88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매매가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건물 비용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예측 후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사용자의 예산과 비교합니다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6A32EA-9DEB-FB4C-96A9-B0DA2C330AC2}"/>
                </a:ext>
              </a:extLst>
            </p:cNvPr>
            <p:cNvSpPr txBox="1"/>
            <p:nvPr/>
          </p:nvSpPr>
          <p:spPr>
            <a:xfrm>
              <a:off x="7256015" y="4077059"/>
              <a:ext cx="1628971" cy="67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보증금 및 월세로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얻어지는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이득을 예측합니다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32284A-508F-774D-8B36-5F0513108CA4}"/>
                </a:ext>
              </a:extLst>
            </p:cNvPr>
            <p:cNvSpPr txBox="1"/>
            <p:nvPr/>
          </p:nvSpPr>
          <p:spPr>
            <a:xfrm>
              <a:off x="9304098" y="4049602"/>
              <a:ext cx="1566454" cy="67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전체 지역에 대한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이득을 지도로 보여줍니다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그림 2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0693395-DDE7-8B41-A9AA-42B5EB5E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37" y="1214300"/>
              <a:ext cx="1784495" cy="248219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CE94565-2D57-EC44-84EF-77F23D9F0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444" y="1214300"/>
              <a:ext cx="1784495" cy="256434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19521F-14D2-2C47-BAB4-19027481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109" y="1196040"/>
              <a:ext cx="1925527" cy="25187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FF0CEC-229F-C143-BA3E-BC184933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36" y="1189919"/>
              <a:ext cx="1811850" cy="2518714"/>
            </a:xfrm>
            <a:prstGeom prst="rect">
              <a:avLst/>
            </a:prstGeom>
          </p:spPr>
        </p:pic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B89643-0BCB-9145-A091-C95417490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412" y="1209658"/>
              <a:ext cx="1920167" cy="2518715"/>
            </a:xfrm>
            <a:prstGeom prst="rect">
              <a:avLst/>
            </a:prstGeom>
          </p:spPr>
        </p:pic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FB958B0-2546-EA49-A903-94313BEB4DA0}"/>
              </a:ext>
            </a:extLst>
          </p:cNvPr>
          <p:cNvCxnSpPr>
            <a:cxnSpLocks/>
          </p:cNvCxnSpPr>
          <p:nvPr/>
        </p:nvCxnSpPr>
        <p:spPr>
          <a:xfrm>
            <a:off x="8801101" y="952500"/>
            <a:ext cx="0" cy="882208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4B1BF4B-2BE0-0D4F-999E-907AB32A6170}"/>
              </a:ext>
            </a:extLst>
          </p:cNvPr>
          <p:cNvSpPr txBox="1"/>
          <p:nvPr/>
        </p:nvSpPr>
        <p:spPr>
          <a:xfrm>
            <a:off x="4072517" y="8769660"/>
            <a:ext cx="11331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프로젝트 크기 자체는 비교적 작았으나 이 프로젝트는 다른사람과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함께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한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endParaRPr kumimoji="1" lang="en-US" altLang="ko-Kore-KR" sz="2400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첫 프로젝트였기에 타인과의 협력의 중요성을 배울 수 있었습니다</a:t>
            </a:r>
            <a:r>
              <a:rPr kumimoji="1" lang="en-US" altLang="ko-Kore-KR" sz="2400" u="sng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kumimoji="1" lang="ko-Kore-KR" altLang="en-US" sz="2400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kumimoji="1" lang="en-US" altLang="ko-Kore-KR" sz="24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00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541627" y="4199608"/>
            <a:ext cx="11181399" cy="1534825"/>
            <a:chOff x="3552158" y="3923507"/>
            <a:chExt cx="11181399" cy="1534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158" y="3923507"/>
              <a:ext cx="11181399" cy="1534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2971" y="6489758"/>
            <a:ext cx="11278711" cy="31641"/>
            <a:chOff x="3503502" y="6213657"/>
            <a:chExt cx="11278711" cy="31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502" y="6213657"/>
              <a:ext cx="11278711" cy="3164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7C7BD6-982A-7542-8F04-53C76B55E9AE}"/>
              </a:ext>
            </a:extLst>
          </p:cNvPr>
          <p:cNvSpPr txBox="1"/>
          <p:nvPr/>
        </p:nvSpPr>
        <p:spPr>
          <a:xfrm>
            <a:off x="6934200" y="430530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기타 활동</a:t>
            </a:r>
            <a:endParaRPr kumimoji="1" lang="ko-Kore-KR" altLang="en-US" sz="8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CA60-B474-684F-BDB6-05765BAC00E1}"/>
              </a:ext>
            </a:extLst>
          </p:cNvPr>
          <p:cNvSpPr txBox="1"/>
          <p:nvPr/>
        </p:nvSpPr>
        <p:spPr>
          <a:xfrm>
            <a:off x="685800" y="536573"/>
            <a:ext cx="131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 A R T. 4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67753-77FD-914F-ABA5-BCAC50B1A327}"/>
              </a:ext>
            </a:extLst>
          </p:cNvPr>
          <p:cNvSpPr txBox="1"/>
          <p:nvPr/>
        </p:nvSpPr>
        <p:spPr>
          <a:xfrm>
            <a:off x="8382000" y="3315765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/>
              <a:t> </a:t>
            </a:r>
            <a:r>
              <a:rPr kumimoji="1" lang="en-US" altLang="ko-KR" sz="4800" dirty="0"/>
              <a:t>ETC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1760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4.ETC</a:t>
            </a:r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ETC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02CB7C5-451F-1142-8C50-350B7D12412A}"/>
              </a:ext>
            </a:extLst>
          </p:cNvPr>
          <p:cNvSpPr/>
          <p:nvPr/>
        </p:nvSpPr>
        <p:spPr>
          <a:xfrm>
            <a:off x="2747433" y="3737994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 err="1"/>
              <a:t>Usenix</a:t>
            </a:r>
            <a:r>
              <a:rPr kumimoji="1" lang="en-US" altLang="ko-Kore-KR" sz="3200" b="1" dirty="0"/>
              <a:t>(USA) </a:t>
            </a:r>
            <a:r>
              <a:rPr kumimoji="1" lang="ko-Kore-KR" altLang="en-US" sz="3200" b="1" dirty="0"/>
              <a:t>참가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5B30F9-8499-144C-91C5-D4ABAFF8A237}"/>
              </a:ext>
            </a:extLst>
          </p:cNvPr>
          <p:cNvSpPr/>
          <p:nvPr/>
        </p:nvSpPr>
        <p:spPr>
          <a:xfrm>
            <a:off x="10138831" y="3581883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봉사 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4EEF2-8143-1742-9199-0C7CF36E466F}"/>
              </a:ext>
            </a:extLst>
          </p:cNvPr>
          <p:cNvSpPr txBox="1"/>
          <p:nvPr/>
        </p:nvSpPr>
        <p:spPr>
          <a:xfrm>
            <a:off x="9834031" y="4852982"/>
            <a:ext cx="6485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봉사 동아리 </a:t>
            </a:r>
            <a:r>
              <a:rPr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어리회</a:t>
            </a:r>
            <a:r>
              <a:rPr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활동</a:t>
            </a:r>
            <a:endParaRPr kumimoji="1" lang="en-US" altLang="ko-KR" sz="2400" b="1" dirty="0"/>
          </a:p>
          <a:p>
            <a:r>
              <a:rPr kumimoji="1" lang="en-US" altLang="ko-KR" sz="2400" b="1" dirty="0"/>
              <a:t>     (2015.03 ~ 2016.12)</a:t>
            </a:r>
          </a:p>
          <a:p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어려운 학생들 대상 교육 봉사 </a:t>
            </a:r>
            <a:r>
              <a:rPr lang="ko-KR" altLang="en-US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메토링</a:t>
            </a:r>
            <a:r>
              <a:rPr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진행</a:t>
            </a: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서울시립금천청소년쉼터</a:t>
            </a:r>
            <a:endParaRPr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동작이수사회복지관</a:t>
            </a:r>
            <a:endParaRPr kumimoji="1"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6D2E7-6F18-244F-BD39-D1639242E5EF}"/>
              </a:ext>
            </a:extLst>
          </p:cNvPr>
          <p:cNvSpPr txBox="1"/>
          <p:nvPr/>
        </p:nvSpPr>
        <p:spPr>
          <a:xfrm>
            <a:off x="2658532" y="5206524"/>
            <a:ext cx="6485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미국 캘리포니아 </a:t>
            </a:r>
            <a:r>
              <a:rPr lang="en-US" altLang="ko-Kore-KR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Usenix</a:t>
            </a:r>
            <a:br>
              <a:rPr lang="en-US" altLang="ko-Kore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ore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Usenix</a:t>
            </a: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 Volt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 UltraLight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Usenix</a:t>
            </a:r>
            <a:r>
              <a:rPr kumimoji="1" lang="en-US" altLang="ko-KR" sz="2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 Fast 20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5229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ETC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4" y="1499457"/>
            <a:ext cx="7516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4-1. </a:t>
            </a:r>
            <a:r>
              <a:rPr kumimoji="1" lang="en-US" altLang="ko-KR" sz="6000" b="1" dirty="0" err="1">
                <a:solidFill>
                  <a:srgbClr val="7030A0"/>
                </a:solidFill>
              </a:rPr>
              <a:t>Usenix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 (USA)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참가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41895A9-E397-194E-BCD2-B16696147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8" b="4493"/>
          <a:stretch/>
        </p:blipFill>
        <p:spPr>
          <a:xfrm>
            <a:off x="10043745" y="2212245"/>
            <a:ext cx="3974876" cy="4769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D13E3B-CAD1-F14D-9530-85BC387F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89" b="32110"/>
          <a:stretch/>
        </p:blipFill>
        <p:spPr>
          <a:xfrm>
            <a:off x="6731848" y="6013237"/>
            <a:ext cx="5004197" cy="3672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73B514-A6C9-7D44-BB43-EE6EADB85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222" b="33016"/>
          <a:stretch/>
        </p:blipFill>
        <p:spPr>
          <a:xfrm>
            <a:off x="3187304" y="3069117"/>
            <a:ext cx="5004197" cy="3575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C08463-9AC8-664D-A65B-70F5AAECED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28" b="18889"/>
          <a:stretch/>
        </p:blipFill>
        <p:spPr>
          <a:xfrm>
            <a:off x="12914780" y="4971166"/>
            <a:ext cx="3654906" cy="47697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479CFC-45C2-8B48-B867-7CDC913FA8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63" t="35684" r="25398" b="11860"/>
          <a:stretch/>
        </p:blipFill>
        <p:spPr>
          <a:xfrm>
            <a:off x="1599190" y="6645098"/>
            <a:ext cx="3370972" cy="2852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37934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ETC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404B-ADE6-8B40-8330-1DDE73F3A55B}"/>
              </a:ext>
            </a:extLst>
          </p:cNvPr>
          <p:cNvSpPr txBox="1"/>
          <p:nvPr/>
        </p:nvSpPr>
        <p:spPr>
          <a:xfrm>
            <a:off x="1348673" y="1499457"/>
            <a:ext cx="8467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b="1" dirty="0">
                <a:solidFill>
                  <a:srgbClr val="7030A0"/>
                </a:solidFill>
              </a:rPr>
              <a:t>4-2. 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봉사활동 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(</a:t>
            </a:r>
            <a:r>
              <a:rPr kumimoji="1" lang="ko-KR" altLang="en-US" sz="6000" b="1" dirty="0">
                <a:solidFill>
                  <a:srgbClr val="7030A0"/>
                </a:solidFill>
              </a:rPr>
              <a:t>멘토링</a:t>
            </a:r>
            <a:r>
              <a:rPr kumimoji="1" lang="en-US" altLang="ko-KR" sz="6000" b="1" dirty="0">
                <a:solidFill>
                  <a:srgbClr val="7030A0"/>
                </a:solidFill>
              </a:rPr>
              <a:t>)</a:t>
            </a:r>
            <a:endParaRPr kumimoji="1" lang="ko-Kore-KR" altLang="en-US" sz="6000" b="1" dirty="0">
              <a:solidFill>
                <a:srgbClr val="7030A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FF672-4AA8-484A-85E9-0AB631F04FD0}"/>
              </a:ext>
            </a:extLst>
          </p:cNvPr>
          <p:cNvGrpSpPr/>
          <p:nvPr/>
        </p:nvGrpSpPr>
        <p:grpSpPr>
          <a:xfrm>
            <a:off x="4188883" y="3902615"/>
            <a:ext cx="4311989" cy="5543108"/>
            <a:chOff x="6640082" y="1961923"/>
            <a:chExt cx="5459017" cy="7557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3AA47-9E0D-8245-ACEB-01E78A04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426" y="1961923"/>
              <a:ext cx="5288673" cy="68341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C4EEB1-A53C-2749-BA67-EC74C099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4974" y="2358457"/>
              <a:ext cx="5158382" cy="676397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051897-288A-B749-A352-E66A72E4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0082" y="2760054"/>
              <a:ext cx="4919392" cy="675890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D093740-DD7E-F745-881B-623B8E256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741" y="2825471"/>
            <a:ext cx="4195083" cy="56472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16373C-03A3-D04D-9277-484B06DB0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292" y="3555979"/>
            <a:ext cx="6009585" cy="3380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782BA3-CDBF-7E4E-B685-3C42FDA09B4D}"/>
              </a:ext>
            </a:extLst>
          </p:cNvPr>
          <p:cNvSpPr/>
          <p:nvPr/>
        </p:nvSpPr>
        <p:spPr>
          <a:xfrm>
            <a:off x="9144000" y="7631297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서울시립금천청소년쉼터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(2015.9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~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2015.12)</a:t>
            </a:r>
          </a:p>
          <a:p>
            <a:endParaRPr lang="en-US" altLang="ko-KR" sz="2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동작이수사회복지관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(2016.3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~</a:t>
            </a:r>
            <a:r>
              <a:rPr lang="ko-KR" altLang="en-US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2016.12)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3E73A8-7880-BE4E-934F-41E2CE50CBAF}"/>
              </a:ext>
            </a:extLst>
          </p:cNvPr>
          <p:cNvSpPr txBox="1"/>
          <p:nvPr/>
        </p:nvSpPr>
        <p:spPr>
          <a:xfrm>
            <a:off x="9014530" y="213188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sz="2800" b="1" dirty="0"/>
              <a:t>교육 봉사</a:t>
            </a:r>
            <a:r>
              <a:rPr kumimoji="1" lang="en-US" altLang="ko-Kore-KR" sz="2800" b="1" dirty="0"/>
              <a:t>( </a:t>
            </a:r>
            <a:r>
              <a:rPr kumimoji="1" lang="ko-Kore-KR" altLang="en-US" sz="2800" b="1" dirty="0"/>
              <a:t>멘토링</a:t>
            </a:r>
            <a:r>
              <a:rPr kumimoji="1" lang="en-US" altLang="ko-Kore-KR" sz="2800" b="1" dirty="0"/>
              <a:t>) </a:t>
            </a:r>
            <a:r>
              <a:rPr kumimoji="1" lang="en-US" altLang="ko-KR" sz="2800" b="1" dirty="0"/>
              <a:t>: 54</a:t>
            </a:r>
            <a:r>
              <a:rPr kumimoji="1" lang="ko-KR" altLang="en-US" sz="2800" b="1" dirty="0"/>
              <a:t>시간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8835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4559" y="521239"/>
            <a:ext cx="4171429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4826" y="9415846"/>
            <a:ext cx="4171429" cy="400000"/>
          </a:xfrm>
          <a:prstGeom prst="rect">
            <a:avLst/>
          </a:prstGeom>
        </p:spPr>
      </p:pic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BB1778C-417D-B448-817D-EE7D5E6FB3A7}"/>
              </a:ext>
            </a:extLst>
          </p:cNvPr>
          <p:cNvGrpSpPr/>
          <p:nvPr/>
        </p:nvGrpSpPr>
        <p:grpSpPr>
          <a:xfrm rot="10800000">
            <a:off x="5614932" y="945039"/>
            <a:ext cx="6884421" cy="8395636"/>
            <a:chOff x="5614932" y="945039"/>
            <a:chExt cx="6884421" cy="8395636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8DD63AAC-A293-2041-9664-2F2E1FA6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515" y="-2805521"/>
              <a:ext cx="13768843" cy="16791272"/>
            </a:xfrm>
            <a:prstGeom prst="rect">
              <a:avLst/>
            </a:prstGeom>
          </p:spPr>
        </p:pic>
        <p:pic>
          <p:nvPicPr>
            <p:cNvPr id="30" name="Object 3">
              <a:extLst>
                <a:ext uri="{FF2B5EF4-FFF2-40B4-BE49-F238E27FC236}">
                  <a16:creationId xmlns:a16="http://schemas.microsoft.com/office/drawing/2014/main" id="{7234C8F7-0C29-9C4F-9C8C-AD8D49AF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4932" y="945039"/>
              <a:ext cx="6884421" cy="839563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C32045-F9C1-A549-916A-B86EAAFCF183}"/>
              </a:ext>
            </a:extLst>
          </p:cNvPr>
          <p:cNvSpPr/>
          <p:nvPr/>
        </p:nvSpPr>
        <p:spPr>
          <a:xfrm>
            <a:off x="6573680" y="8191500"/>
            <a:ext cx="4939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000" b="1" dirty="0"/>
              <a:t>copyright © &amp; KIM LEE JU. all rights reserved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336" y="521239"/>
            <a:ext cx="1142857" cy="40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F57C34-6F63-9143-BEA5-17BAFCF9938F}"/>
              </a:ext>
            </a:extLst>
          </p:cNvPr>
          <p:cNvSpPr/>
          <p:nvPr/>
        </p:nvSpPr>
        <p:spPr>
          <a:xfrm>
            <a:off x="371582" y="1326197"/>
            <a:ext cx="17544836" cy="1295400"/>
          </a:xfrm>
          <a:prstGeom prst="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2137F-4051-C144-ADED-5CDDFBD9066B}"/>
              </a:ext>
            </a:extLst>
          </p:cNvPr>
          <p:cNvSpPr txBox="1"/>
          <p:nvPr/>
        </p:nvSpPr>
        <p:spPr>
          <a:xfrm>
            <a:off x="7721800" y="1537693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</a:t>
            </a:r>
            <a:r>
              <a:rPr kumimoji="1"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내용</a:t>
            </a:r>
            <a:endParaRPr kumimoji="1" lang="ko-Kore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B12ED2-DCF7-EF40-80D6-D9A0F449A834}"/>
              </a:ext>
            </a:extLst>
          </p:cNvPr>
          <p:cNvSpPr/>
          <p:nvPr/>
        </p:nvSpPr>
        <p:spPr>
          <a:xfrm>
            <a:off x="371582" y="2927544"/>
            <a:ext cx="3498438" cy="1020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학기</a:t>
            </a:r>
            <a:endParaRPr kumimoji="1" lang="ko-Kore-KR" altLang="en-US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7DE4B4-5A05-2842-BCE1-94B09137ADA2}"/>
              </a:ext>
            </a:extLst>
          </p:cNvPr>
          <p:cNvSpPr/>
          <p:nvPr/>
        </p:nvSpPr>
        <p:spPr>
          <a:xfrm>
            <a:off x="3892514" y="2927544"/>
            <a:ext cx="3498438" cy="1020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b="1" dirty="0">
                <a:solidFill>
                  <a:schemeClr val="accent4">
                    <a:lumMod val="75000"/>
                  </a:schemeClr>
                </a:solidFill>
              </a:rPr>
              <a:t>방학</a:t>
            </a:r>
            <a:endParaRPr kumimoji="1" lang="ko-Kore-KR" altLang="en-US" sz="4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EDCC0A-2968-4046-A5B6-179E6947AA4B}"/>
              </a:ext>
            </a:extLst>
          </p:cNvPr>
          <p:cNvSpPr/>
          <p:nvPr/>
        </p:nvSpPr>
        <p:spPr>
          <a:xfrm>
            <a:off x="7375876" y="2927544"/>
            <a:ext cx="3498438" cy="1020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kumimoji="1" lang="ko-KR" altLang="en-US" sz="4800" b="1" dirty="0">
                <a:solidFill>
                  <a:schemeClr val="accent4">
                    <a:lumMod val="50000"/>
                  </a:schemeClr>
                </a:solidFill>
              </a:rPr>
              <a:t>학기</a:t>
            </a:r>
            <a:endParaRPr kumimoji="1" lang="ko-Kore-KR" altLang="en-US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0D7F1F-E416-1A43-A837-E1DF156A298A}"/>
              </a:ext>
            </a:extLst>
          </p:cNvPr>
          <p:cNvSpPr/>
          <p:nvPr/>
        </p:nvSpPr>
        <p:spPr>
          <a:xfrm>
            <a:off x="14417980" y="2927544"/>
            <a:ext cx="3498438" cy="1020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ko-KR" alt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-</a:t>
            </a:r>
            <a:r>
              <a:rPr kumimoji="1" lang="ko-KR" alt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ko-KR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ko-KR" alt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학기</a:t>
            </a:r>
            <a:endParaRPr kumimoji="1" lang="ko-Kore-KR" altLang="en-US" sz="4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FFFE5C-758F-3346-8588-0E9688A0664C}"/>
              </a:ext>
            </a:extLst>
          </p:cNvPr>
          <p:cNvSpPr/>
          <p:nvPr/>
        </p:nvSpPr>
        <p:spPr>
          <a:xfrm>
            <a:off x="10889390" y="2927544"/>
            <a:ext cx="3498438" cy="1020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방학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91591A-43D2-2A41-8811-676FE7D5C21A}"/>
              </a:ext>
            </a:extLst>
          </p:cNvPr>
          <p:cNvSpPr/>
          <p:nvPr/>
        </p:nvSpPr>
        <p:spPr>
          <a:xfrm>
            <a:off x="382830" y="4990656"/>
            <a:ext cx="3535114" cy="967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900" b="1" dirty="0">
                <a:solidFill>
                  <a:schemeClr val="tx1"/>
                </a:solidFill>
                <a:latin typeface="+mj-ea"/>
                <a:ea typeface="+mj-ea"/>
              </a:rPr>
              <a:t>Redis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에 추가 기능 구현</a:t>
            </a:r>
            <a:endParaRPr kumimoji="1" lang="en-US" altLang="ko-KR" sz="19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 Redis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각각의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node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별로 다른 자료구조를 제공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75CF0C-419A-7449-8359-467FAC917A36}"/>
              </a:ext>
            </a:extLst>
          </p:cNvPr>
          <p:cNvSpPr/>
          <p:nvPr/>
        </p:nvSpPr>
        <p:spPr>
          <a:xfrm>
            <a:off x="10884162" y="6141908"/>
            <a:ext cx="3503666" cy="967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미국 </a:t>
            </a:r>
            <a:r>
              <a:rPr kumimoji="1" lang="en-US" altLang="ko-KR" sz="1900" b="1" dirty="0" err="1">
                <a:solidFill>
                  <a:schemeClr val="tx1"/>
                </a:solidFill>
                <a:latin typeface="+mj-ea"/>
                <a:ea typeface="+mj-ea"/>
              </a:rPr>
              <a:t>Usenix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 협회 참여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5AC7F-DF38-9E47-8B49-CAC078FC92CE}"/>
              </a:ext>
            </a:extLst>
          </p:cNvPr>
          <p:cNvSpPr/>
          <p:nvPr/>
        </p:nvSpPr>
        <p:spPr>
          <a:xfrm>
            <a:off x="7381535" y="6141908"/>
            <a:ext cx="3503666" cy="967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저작권 등록</a:t>
            </a:r>
            <a:endParaRPr kumimoji="1" lang="en-US" altLang="ko-KR" sz="19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19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고속 데이터 접근 연산을 위한 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인메모리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key-value store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20084B3-FDEC-1A40-9FFA-2C5910165BF7}"/>
              </a:ext>
            </a:extLst>
          </p:cNvPr>
          <p:cNvCxnSpPr>
            <a:cxnSpLocks/>
          </p:cNvCxnSpPr>
          <p:nvPr/>
        </p:nvCxnSpPr>
        <p:spPr>
          <a:xfrm>
            <a:off x="17916418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3260B61-EEE2-A246-9E4C-84390AA80911}"/>
              </a:ext>
            </a:extLst>
          </p:cNvPr>
          <p:cNvCxnSpPr>
            <a:cxnSpLocks/>
          </p:cNvCxnSpPr>
          <p:nvPr/>
        </p:nvCxnSpPr>
        <p:spPr>
          <a:xfrm>
            <a:off x="7355572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504C3FB-E658-D042-A95E-3D536BCBCCB6}"/>
              </a:ext>
            </a:extLst>
          </p:cNvPr>
          <p:cNvCxnSpPr>
            <a:cxnSpLocks/>
          </p:cNvCxnSpPr>
          <p:nvPr/>
        </p:nvCxnSpPr>
        <p:spPr>
          <a:xfrm>
            <a:off x="14387828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7969B1-125F-A742-8E62-1D2F345F7961}"/>
              </a:ext>
            </a:extLst>
          </p:cNvPr>
          <p:cNvSpPr/>
          <p:nvPr/>
        </p:nvSpPr>
        <p:spPr>
          <a:xfrm>
            <a:off x="3905039" y="7251657"/>
            <a:ext cx="6995237" cy="967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Cpeh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workload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분석하여 한국정보과학회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ksc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2019)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논문 승인 </a:t>
            </a:r>
            <a:endParaRPr kumimoji="1"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RocksDB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엔진으로 사용하는 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Ceph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workload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분석하여 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Rocksdb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문제점이 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Ceph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에 미치는 영향 분석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36D1F4-E24E-3C47-9EEB-2017A7AF874E}"/>
              </a:ext>
            </a:extLst>
          </p:cNvPr>
          <p:cNvSpPr/>
          <p:nvPr/>
        </p:nvSpPr>
        <p:spPr>
          <a:xfrm>
            <a:off x="3909229" y="8436934"/>
            <a:ext cx="6995237" cy="967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900" b="1" dirty="0" err="1">
                <a:solidFill>
                  <a:schemeClr val="tx1"/>
                </a:solidFill>
                <a:latin typeface="+mj-ea"/>
                <a:ea typeface="+mj-ea"/>
              </a:rPr>
              <a:t>블록체인의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 무효트랜잭션 </a:t>
            </a:r>
            <a:r>
              <a:rPr kumimoji="1" lang="ko-KR" altLang="en-US" sz="1900" b="1" dirty="0" err="1">
                <a:solidFill>
                  <a:schemeClr val="tx1"/>
                </a:solidFill>
                <a:latin typeface="+mj-ea"/>
                <a:ea typeface="+mj-ea"/>
              </a:rPr>
              <a:t>필터링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 방안을 제안 하여 한국정보과학회</a:t>
            </a:r>
            <a:r>
              <a:rPr kumimoji="1" lang="en-US" altLang="ko-KR" sz="19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-US" altLang="ko-KR" sz="1900" b="1" dirty="0" err="1">
                <a:solidFill>
                  <a:schemeClr val="tx1"/>
                </a:solidFill>
                <a:latin typeface="+mj-ea"/>
                <a:ea typeface="+mj-ea"/>
              </a:rPr>
              <a:t>ksc</a:t>
            </a:r>
            <a:r>
              <a:rPr kumimoji="1" lang="en-US" altLang="ko-KR" sz="1900" b="1" dirty="0">
                <a:solidFill>
                  <a:schemeClr val="tx1"/>
                </a:solidFill>
                <a:latin typeface="+mj-ea"/>
                <a:ea typeface="+mj-ea"/>
              </a:rPr>
              <a:t> 2019)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 논문 승인</a:t>
            </a:r>
            <a:endParaRPr kumimoji="1" lang="en-US" altLang="ko-KR" sz="19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하이퍼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렛져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패브릭 </a:t>
            </a:r>
            <a:r>
              <a:rPr kumimoji="1" lang="ko-KR" altLang="en-US" sz="1900" dirty="0" err="1">
                <a:solidFill>
                  <a:schemeClr val="tx1"/>
                </a:solidFill>
                <a:latin typeface="+mj-ea"/>
                <a:ea typeface="+mj-ea"/>
              </a:rPr>
              <a:t>블록체인의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 문제점 개선 방안 제시 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F0FB7E-7A57-424D-B708-FE862EA91171}"/>
              </a:ext>
            </a:extLst>
          </p:cNvPr>
          <p:cNvSpPr/>
          <p:nvPr/>
        </p:nvSpPr>
        <p:spPr>
          <a:xfrm>
            <a:off x="10912823" y="8448325"/>
            <a:ext cx="6995237" cy="967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NVM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을 활용한 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Redis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성능 분석하여 한국정보과학회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ksc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2019)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논문 승인 </a:t>
            </a:r>
            <a:endParaRPr kumimoji="1"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*차세대 메모리인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NVM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을 사용한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Redis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성능 분석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3E7EA3-216E-D241-8554-6670D7485973}"/>
              </a:ext>
            </a:extLst>
          </p:cNvPr>
          <p:cNvSpPr/>
          <p:nvPr/>
        </p:nvSpPr>
        <p:spPr>
          <a:xfrm>
            <a:off x="10894619" y="7251656"/>
            <a:ext cx="6995237" cy="967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RocksDB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탐색연산을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최소화 하여 한국정보과학회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(kcc2020)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논문 승인 </a:t>
            </a:r>
            <a:endParaRPr kumimoji="1"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RocksDB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불필요한 쓰기를 줄여 성능 개선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DA2CA72-DA34-A44A-A372-C6DD951F6265}"/>
              </a:ext>
            </a:extLst>
          </p:cNvPr>
          <p:cNvCxnSpPr>
            <a:cxnSpLocks/>
          </p:cNvCxnSpPr>
          <p:nvPr/>
        </p:nvCxnSpPr>
        <p:spPr>
          <a:xfrm>
            <a:off x="10889390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8C22573E-8659-BD49-8A2E-AA2C01355E51}"/>
              </a:ext>
            </a:extLst>
          </p:cNvPr>
          <p:cNvCxnSpPr>
            <a:cxnSpLocks/>
          </p:cNvCxnSpPr>
          <p:nvPr/>
        </p:nvCxnSpPr>
        <p:spPr>
          <a:xfrm>
            <a:off x="3893982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C50A0B-E46B-9E44-AA2D-FAE6E70D6BC3}"/>
              </a:ext>
            </a:extLst>
          </p:cNvPr>
          <p:cNvSpPr/>
          <p:nvPr/>
        </p:nvSpPr>
        <p:spPr>
          <a:xfrm>
            <a:off x="371581" y="4146398"/>
            <a:ext cx="17544837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ko-KR" sz="3200" b="1" dirty="0" err="1">
                <a:solidFill>
                  <a:schemeClr val="tx1"/>
                </a:solidFill>
              </a:rPr>
              <a:t>Datos</a:t>
            </a:r>
            <a:r>
              <a:rPr kumimoji="1" lang="en-US" altLang="ko-KR" sz="3200" b="1" dirty="0">
                <a:solidFill>
                  <a:schemeClr val="tx1"/>
                </a:solidFill>
              </a:rPr>
              <a:t> </a:t>
            </a:r>
            <a:r>
              <a:rPr kumimoji="1" lang="ko-Kore-KR" altLang="en-US" sz="3200" b="1" dirty="0">
                <a:solidFill>
                  <a:schemeClr val="tx1"/>
                </a:solidFill>
              </a:rPr>
              <a:t>연구실</a:t>
            </a:r>
            <a:r>
              <a:rPr kumimoji="1" lang="ko-KR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ko-KR" sz="3200" b="1" dirty="0">
                <a:solidFill>
                  <a:schemeClr val="tx1"/>
                </a:solidFill>
              </a:rPr>
              <a:t>-</a:t>
            </a:r>
            <a:r>
              <a:rPr kumimoji="1" lang="ko-KR" altLang="en-US" sz="3200" b="1" dirty="0">
                <a:solidFill>
                  <a:schemeClr val="tx1"/>
                </a:solidFill>
              </a:rPr>
              <a:t>  </a:t>
            </a:r>
            <a:r>
              <a:rPr kumimoji="1" lang="en-US" altLang="ko-KR" sz="3200" b="1" dirty="0">
                <a:solidFill>
                  <a:schemeClr val="tx1"/>
                </a:solidFill>
              </a:rPr>
              <a:t>NoSQL </a:t>
            </a:r>
            <a:r>
              <a:rPr kumimoji="1" lang="en-US" altLang="ko-KR" sz="3200" b="1" dirty="0" err="1">
                <a:solidFill>
                  <a:schemeClr val="tx1"/>
                </a:solidFill>
              </a:rPr>
              <a:t>DataBase</a:t>
            </a:r>
            <a:r>
              <a:rPr kumimoji="1" lang="en-US" altLang="ko-KR" sz="3200" b="1" dirty="0">
                <a:solidFill>
                  <a:schemeClr val="tx1"/>
                </a:solidFill>
              </a:rPr>
              <a:t> </a:t>
            </a:r>
            <a:r>
              <a:rPr kumimoji="1" lang="ko-KR" altLang="en-US" sz="3200" b="1" dirty="0">
                <a:solidFill>
                  <a:schemeClr val="tx1"/>
                </a:solidFill>
              </a:rPr>
              <a:t>연구</a:t>
            </a:r>
            <a:endParaRPr kumimoji="1" lang="ko-Kore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5BBE0B-D522-4C4B-B999-ED513C80D853}"/>
              </a:ext>
            </a:extLst>
          </p:cNvPr>
          <p:cNvSpPr/>
          <p:nvPr/>
        </p:nvSpPr>
        <p:spPr>
          <a:xfrm>
            <a:off x="355324" y="6141908"/>
            <a:ext cx="6995237" cy="967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900" b="1" dirty="0">
                <a:solidFill>
                  <a:schemeClr val="tx1"/>
                </a:solidFill>
                <a:latin typeface="+mj-ea"/>
                <a:ea typeface="+mj-ea"/>
              </a:rPr>
              <a:t>Stride </a:t>
            </a:r>
            <a:r>
              <a:rPr kumimoji="1" lang="en-US" altLang="ko-KR" sz="1900" b="1" dirty="0" err="1">
                <a:solidFill>
                  <a:schemeClr val="tx1"/>
                </a:solidFill>
                <a:latin typeface="+mj-ea"/>
                <a:ea typeface="+mj-ea"/>
              </a:rPr>
              <a:t>SkipList</a:t>
            </a:r>
            <a:r>
              <a:rPr kumimoji="1" lang="ko-KR" altLang="en-US" sz="1900" b="1" dirty="0">
                <a:solidFill>
                  <a:schemeClr val="tx1"/>
                </a:solidFill>
                <a:latin typeface="+mj-ea"/>
                <a:ea typeface="+mj-ea"/>
              </a:rPr>
              <a:t> 자료 구조 개발</a:t>
            </a:r>
            <a:endParaRPr kumimoji="1" lang="en-US" altLang="ko-KR" sz="19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기존 </a:t>
            </a:r>
            <a:r>
              <a:rPr kumimoji="1" lang="en-US" altLang="ko-KR" sz="1900" dirty="0" err="1">
                <a:solidFill>
                  <a:schemeClr val="tx1"/>
                </a:solidFill>
                <a:latin typeface="+mj-ea"/>
                <a:ea typeface="+mj-ea"/>
              </a:rPr>
              <a:t>skiplist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의 문제인 중복된 </a:t>
            </a:r>
            <a:r>
              <a:rPr kumimoji="1" lang="en-US" altLang="ko-KR" sz="1900" dirty="0">
                <a:solidFill>
                  <a:schemeClr val="tx1"/>
                </a:solidFill>
                <a:latin typeface="+mj-ea"/>
                <a:ea typeface="+mj-ea"/>
              </a:rPr>
              <a:t>key</a:t>
            </a:r>
            <a:r>
              <a:rPr kumimoji="1" lang="ko-KR" altLang="en-US" sz="1900" dirty="0">
                <a:solidFill>
                  <a:schemeClr val="tx1"/>
                </a:solidFill>
                <a:latin typeface="+mj-ea"/>
                <a:ea typeface="+mj-ea"/>
              </a:rPr>
              <a:t>가 많아지면 범위 탐색의 성능이 저하 되는 문제를 해결한 자료 구조 개발 </a:t>
            </a:r>
            <a:endParaRPr kumimoji="1" lang="ko-Kore-KR" altLang="en-US" sz="1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9A735ED-1835-BF44-9311-F5B7D5919EF2}"/>
              </a:ext>
            </a:extLst>
          </p:cNvPr>
          <p:cNvCxnSpPr>
            <a:cxnSpLocks/>
          </p:cNvCxnSpPr>
          <p:nvPr/>
        </p:nvCxnSpPr>
        <p:spPr>
          <a:xfrm>
            <a:off x="371582" y="2621597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598688-C1DB-294A-A24D-C623235C91E5}"/>
              </a:ext>
            </a:extLst>
          </p:cNvPr>
          <p:cNvSpPr/>
          <p:nvPr/>
        </p:nvSpPr>
        <p:spPr>
          <a:xfrm>
            <a:off x="3917945" y="4988932"/>
            <a:ext cx="13998473" cy="967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err="1">
                <a:solidFill>
                  <a:schemeClr val="tx1"/>
                </a:solidFill>
                <a:latin typeface="+mj-ea"/>
                <a:ea typeface="+mj-ea"/>
              </a:rPr>
              <a:t>JellyFishDB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sz="2000" b="1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개발하여 </a:t>
            </a:r>
            <a:r>
              <a:rPr kumimoji="1" lang="en-US" altLang="ko-KR" sz="2000" b="1" dirty="0" err="1">
                <a:solidFill>
                  <a:schemeClr val="tx1"/>
                </a:solidFill>
                <a:latin typeface="+mj-ea"/>
                <a:ea typeface="+mj-ea"/>
              </a:rPr>
              <a:t>Usenix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협회 </a:t>
            </a:r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Middle Ware 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논문 승인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kumimoji="1" lang="en-US" altLang="ko-KR" sz="2000" dirty="0" err="1">
                <a:solidFill>
                  <a:schemeClr val="tx1"/>
                </a:solidFill>
                <a:latin typeface="+mj-ea"/>
                <a:ea typeface="+mj-ea"/>
              </a:rPr>
              <a:t>RocksDB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의 중복된 </a:t>
            </a:r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key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가  많아지면 성능이 저하되는 문제를 해결 한 </a:t>
            </a:r>
            <a:r>
              <a:rPr kumimoji="1" lang="en-US" altLang="ko-KR" sz="2000" dirty="0" err="1">
                <a:solidFill>
                  <a:schemeClr val="tx1"/>
                </a:solidFill>
                <a:latin typeface="+mj-ea"/>
                <a:ea typeface="+mj-ea"/>
              </a:rPr>
              <a:t>JellyFishDB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개발 </a:t>
            </a:r>
            <a:endParaRPr kumimoji="1" lang="ko-Kore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A36C78-6D38-6B4A-A629-242360A156AD}"/>
              </a:ext>
            </a:extLst>
          </p:cNvPr>
          <p:cNvSpPr txBox="1"/>
          <p:nvPr/>
        </p:nvSpPr>
        <p:spPr>
          <a:xfrm>
            <a:off x="11201400" y="207002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b="1" dirty="0">
                <a:solidFill>
                  <a:schemeClr val="bg1"/>
                </a:solidFill>
              </a:rPr>
              <a:t>ACTIVITY</a:t>
            </a:r>
            <a:endParaRPr kumimoji="1" lang="ko-Kore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0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336" y="521239"/>
            <a:ext cx="1142857" cy="40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F57C34-6F63-9143-BEA5-17BAFCF9938F}"/>
              </a:ext>
            </a:extLst>
          </p:cNvPr>
          <p:cNvSpPr/>
          <p:nvPr/>
        </p:nvSpPr>
        <p:spPr>
          <a:xfrm>
            <a:off x="371582" y="1326197"/>
            <a:ext cx="17544836" cy="1295400"/>
          </a:xfrm>
          <a:prstGeom prst="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2137F-4051-C144-ADED-5CDDFBD9066B}"/>
              </a:ext>
            </a:extLst>
          </p:cNvPr>
          <p:cNvSpPr txBox="1"/>
          <p:nvPr/>
        </p:nvSpPr>
        <p:spPr>
          <a:xfrm>
            <a:off x="7010400" y="1537693"/>
            <a:ext cx="490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논문 및 수상</a:t>
            </a:r>
            <a:endParaRPr kumimoji="1" lang="ko-Kore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559038-6F3A-3343-B39C-FE1CA117C980}"/>
              </a:ext>
            </a:extLst>
          </p:cNvPr>
          <p:cNvSpPr txBox="1"/>
          <p:nvPr/>
        </p:nvSpPr>
        <p:spPr>
          <a:xfrm>
            <a:off x="5667288" y="2802952"/>
            <a:ext cx="7588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kumimoji="1" lang="ko-KR" altLang="en-US" sz="32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ore-KR" altLang="en-US" sz="3200" b="1" i="1" dirty="0">
                <a:solidFill>
                  <a:schemeClr val="bg1">
                    <a:lumMod val="65000"/>
                  </a:schemeClr>
                </a:solidFill>
              </a:rPr>
              <a:t>자세한</a:t>
            </a:r>
            <a:r>
              <a:rPr kumimoji="1" lang="ko-KR" altLang="en-US" sz="3200" b="1" i="1" dirty="0">
                <a:solidFill>
                  <a:schemeClr val="bg1">
                    <a:lumMod val="65000"/>
                  </a:schemeClr>
                </a:solidFill>
              </a:rPr>
              <a:t> 설명은 뒤에 첨부하였습니다</a:t>
            </a:r>
            <a:r>
              <a:rPr kumimoji="1" lang="en-US" altLang="ko-KR" sz="3200" b="1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ore-KR" altLang="en-US" sz="32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56CA0E-5569-9349-B61F-CE4F25481A09}"/>
              </a:ext>
            </a:extLst>
          </p:cNvPr>
          <p:cNvSpPr txBox="1"/>
          <p:nvPr/>
        </p:nvSpPr>
        <p:spPr>
          <a:xfrm>
            <a:off x="11201400" y="207002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b="1" dirty="0">
                <a:solidFill>
                  <a:schemeClr val="bg1"/>
                </a:solidFill>
              </a:rPr>
              <a:t>ACTIVITY</a:t>
            </a:r>
            <a:endParaRPr kumimoji="1" lang="ko-Kore-KR" altLang="en-US" sz="138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C9B495-0A24-C04D-9AA2-BC0E5A4E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9" y="3542188"/>
            <a:ext cx="17148182" cy="664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281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59303" y="1576656"/>
            <a:ext cx="9790476" cy="5133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36" y="521239"/>
            <a:ext cx="1095238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5526" y="1851618"/>
            <a:ext cx="8139612" cy="9926357"/>
            <a:chOff x="1325526" y="1851618"/>
            <a:chExt cx="8139612" cy="99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14407" y="-2583553"/>
              <a:ext cx="16279225" cy="1985271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526" y="1851618"/>
              <a:ext cx="8139612" cy="99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0135" y="5882787"/>
            <a:ext cx="3134901" cy="27276"/>
            <a:chOff x="10460135" y="5882787"/>
            <a:chExt cx="3134901" cy="272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135" y="5882787"/>
              <a:ext cx="3134901" cy="27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8082" y="9021802"/>
            <a:ext cx="3836231" cy="27276"/>
            <a:chOff x="2668082" y="9021802"/>
            <a:chExt cx="3836231" cy="272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8082" y="9021802"/>
              <a:ext cx="3836231" cy="2727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6977CF7-41A3-734A-A02A-0FBE3063F2FF}"/>
              </a:ext>
            </a:extLst>
          </p:cNvPr>
          <p:cNvSpPr txBox="1"/>
          <p:nvPr/>
        </p:nvSpPr>
        <p:spPr>
          <a:xfrm>
            <a:off x="2867161" y="918529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김이주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/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1996.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05.08</a:t>
            </a:r>
            <a:r>
              <a:rPr kumimoji="1" lang="ko-KR" altLang="en-US" sz="2400" b="1" dirty="0"/>
              <a:t>  </a:t>
            </a:r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F5A9F-8ECF-0B40-A84F-DD5045CE4F4C}"/>
              </a:ext>
            </a:extLst>
          </p:cNvPr>
          <p:cNvSpPr txBox="1"/>
          <p:nvPr/>
        </p:nvSpPr>
        <p:spPr>
          <a:xfrm>
            <a:off x="9753600" y="5986325"/>
            <a:ext cx="86961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600" b="1" dirty="0">
                <a:solidFill>
                  <a:schemeClr val="bg1">
                    <a:lumMod val="50000"/>
                  </a:schemeClr>
                </a:solidFill>
              </a:rPr>
              <a:t>학교</a:t>
            </a:r>
            <a:r>
              <a:rPr kumimoji="1" lang="ko-KR" altLang="en-US" sz="2600" b="1" dirty="0"/>
              <a:t> </a:t>
            </a:r>
            <a:r>
              <a:rPr kumimoji="1" lang="en-US" altLang="ko-KR" sz="2600" b="1" dirty="0"/>
              <a:t>:</a:t>
            </a:r>
            <a:r>
              <a:rPr kumimoji="1" lang="ko-KR" altLang="en-US" sz="2600" b="1" dirty="0"/>
              <a:t> 숭실대학교</a:t>
            </a:r>
            <a:endParaRPr kumimoji="1" lang="en-US" altLang="ko-KR" sz="2600" b="1" dirty="0"/>
          </a:p>
          <a:p>
            <a:endParaRPr kumimoji="1" lang="en-US" altLang="ko-KR" sz="2600" b="1" dirty="0"/>
          </a:p>
          <a:p>
            <a:r>
              <a:rPr kumimoji="1" lang="ko-KR" altLang="en-US" sz="2600" b="1" dirty="0">
                <a:solidFill>
                  <a:schemeClr val="bg1">
                    <a:lumMod val="50000"/>
                  </a:schemeClr>
                </a:solidFill>
              </a:rPr>
              <a:t>학과</a:t>
            </a:r>
            <a:r>
              <a:rPr kumimoji="1" lang="ko-KR" altLang="en-US" sz="2600" b="1" dirty="0"/>
              <a:t> </a:t>
            </a:r>
            <a:r>
              <a:rPr kumimoji="1" lang="en-US" altLang="ko-KR" sz="2600" b="1" dirty="0"/>
              <a:t>:</a:t>
            </a:r>
            <a:r>
              <a:rPr kumimoji="1" lang="ko-KR" altLang="en-US" sz="2600" b="1" dirty="0"/>
              <a:t> 스마트시스템소프트웨어학과</a:t>
            </a:r>
            <a:endParaRPr kumimoji="1" lang="en-US" altLang="ko-KR" sz="2600" b="1" dirty="0"/>
          </a:p>
          <a:p>
            <a:endParaRPr kumimoji="1" lang="en-US" altLang="ko-KR" sz="2600" b="1" dirty="0"/>
          </a:p>
          <a:p>
            <a:r>
              <a:rPr kumimoji="1" lang="ko-KR" altLang="en-US" sz="2600" b="1" dirty="0">
                <a:solidFill>
                  <a:schemeClr val="bg1">
                    <a:lumMod val="50000"/>
                  </a:schemeClr>
                </a:solidFill>
              </a:rPr>
              <a:t>특기 및 관심분야 </a:t>
            </a:r>
            <a:r>
              <a:rPr kumimoji="1" lang="en-US" altLang="ko-KR" sz="2600" b="1" dirty="0"/>
              <a:t>:</a:t>
            </a:r>
            <a:r>
              <a:rPr kumimoji="1" lang="ko-KR" altLang="en-US" sz="2600" b="1" dirty="0"/>
              <a:t> </a:t>
            </a:r>
            <a:r>
              <a:rPr kumimoji="1" lang="en-US" altLang="ko-KR" sz="2600" b="1" dirty="0"/>
              <a:t>NoSQL Database, Key-Value Store, Bash Shell Script </a:t>
            </a:r>
          </a:p>
          <a:p>
            <a:endParaRPr kumimoji="1" lang="en-US" altLang="ko-KR" sz="2600" b="1" dirty="0"/>
          </a:p>
          <a:p>
            <a:r>
              <a:rPr kumimoji="1" lang="ko-KR" altLang="en-US" sz="2600" b="1" dirty="0">
                <a:solidFill>
                  <a:schemeClr val="bg1">
                    <a:lumMod val="50000"/>
                  </a:schemeClr>
                </a:solidFill>
              </a:rPr>
              <a:t>활동</a:t>
            </a:r>
            <a:r>
              <a:rPr kumimoji="1" lang="ko-KR" altLang="en-US" sz="2600" b="1" dirty="0"/>
              <a:t> </a:t>
            </a:r>
            <a:r>
              <a:rPr kumimoji="1" lang="en-US" altLang="ko-KR" sz="2600" b="1" dirty="0"/>
              <a:t>:</a:t>
            </a:r>
            <a:r>
              <a:rPr kumimoji="1" lang="ko-KR" altLang="en-US" sz="2600" b="1" dirty="0"/>
              <a:t>  </a:t>
            </a:r>
            <a:r>
              <a:rPr kumimoji="1" lang="en-US" altLang="ko-KR" sz="2600" b="1" dirty="0" err="1"/>
              <a:t>Datos</a:t>
            </a:r>
            <a:r>
              <a:rPr kumimoji="1" lang="ko-KR" altLang="en-US" sz="2600" b="1" dirty="0"/>
              <a:t> 연구실 </a:t>
            </a:r>
            <a:r>
              <a:rPr kumimoji="1" lang="en-US" altLang="ko-KR" sz="2600" b="1" dirty="0"/>
              <a:t>–</a:t>
            </a:r>
            <a:r>
              <a:rPr kumimoji="1" lang="ko-KR" altLang="en-US" sz="2600" b="1" dirty="0"/>
              <a:t>  새로운 메모리 기술</a:t>
            </a:r>
            <a:r>
              <a:rPr kumimoji="1" lang="en-US" altLang="ko-KR" sz="2600" b="1" dirty="0"/>
              <a:t>(Persistent Memory, Flash Storage)</a:t>
            </a:r>
            <a:r>
              <a:rPr kumimoji="1" lang="ko-KR" altLang="en-US" sz="2600" b="1" dirty="0" err="1"/>
              <a:t>를</a:t>
            </a:r>
            <a:r>
              <a:rPr kumimoji="1" lang="ko-KR" altLang="en-US" sz="2600" b="1" dirty="0"/>
              <a:t> 위한 </a:t>
            </a:r>
            <a:r>
              <a:rPr kumimoji="1" lang="en-US" altLang="ko-KR" sz="2600" b="1" dirty="0"/>
              <a:t>Key-Value Store</a:t>
            </a:r>
            <a:r>
              <a:rPr kumimoji="1" lang="ko-KR" altLang="en-US" sz="2600" b="1" dirty="0"/>
              <a:t> 및 비정형 데이터 유지 방안 개발</a:t>
            </a:r>
            <a:endParaRPr kumimoji="1" lang="en-US" altLang="ko-KR" sz="2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A8C87-A8D5-7A43-B425-1467AF9C71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167" b="81771" l="35278" r="64444">
                        <a14:foregroundMark x1="44250" y1="71958" x2="43611" y2="72917"/>
                        <a14:foregroundMark x1="43611" y1="72917" x2="37291" y2="74797"/>
                        <a14:foregroundMark x1="55904" y1="71064" x2="56250" y2="71563"/>
                        <a14:foregroundMark x1="54444" y1="68958" x2="54985" y2="69738"/>
                        <a14:foregroundMark x1="56250" y1="71563" x2="60139" y2="73125"/>
                        <a14:foregroundMark x1="60139" y1="73125" x2="64861" y2="74167"/>
                        <a14:foregroundMark x1="63333" y1="75000" x2="63333" y2="79583"/>
                        <a14:foregroundMark x1="63333" y1="79583" x2="62618" y2="80697"/>
                        <a14:foregroundMark x1="38493" y1="81122" x2="37223" y2="80124"/>
                        <a14:foregroundMark x1="37631" y1="76184" x2="40139" y2="75208"/>
                        <a14:foregroundMark x1="40139" y1="75208" x2="51250" y2="74375"/>
                        <a14:foregroundMark x1="51250" y1="74375" x2="60694" y2="74375"/>
                        <a14:foregroundMark x1="60694" y1="74375" x2="62361" y2="74792"/>
                        <a14:foregroundMark x1="42467" y1="80787" x2="46944" y2="80208"/>
                        <a14:foregroundMark x1="37082" y1="81484" x2="42204" y2="80821"/>
                        <a14:foregroundMark x1="46944" y1="80208" x2="52506" y2="80337"/>
                        <a14:foregroundMark x1="60501" y1="80549" x2="61263" y2="80803"/>
                        <a14:backgroundMark x1="45694" y1="69583" x2="44028" y2="71875"/>
                        <a14:backgroundMark x1="55139" y1="69688" x2="55972" y2="71042"/>
                        <a14:backgroundMark x1="35417" y1="74688" x2="34444" y2="84063"/>
                        <a14:backgroundMark x1="34444" y1="84063" x2="34444" y2="82083"/>
                        <a14:backgroundMark x1="37500" y1="82292" x2="40972" y2="82292"/>
                        <a14:backgroundMark x1="40972" y1="82292" x2="47500" y2="82188"/>
                        <a14:backgroundMark x1="47500" y1="82188" x2="55139" y2="82708"/>
                        <a14:backgroundMark x1="55139" y1="82708" x2="61806" y2="82188"/>
                        <a14:backgroundMark x1="61806" y1="82188" x2="55139" y2="81667"/>
                        <a14:backgroundMark x1="55139" y1="81667" x2="48750" y2="82292"/>
                        <a14:backgroundMark x1="48750" y1="82292" x2="48611" y2="82292"/>
                        <a14:backgroundMark x1="61944" y1="82188" x2="65139" y2="82188"/>
                        <a14:backgroundMark x1="65139" y1="82188" x2="65278" y2="82188"/>
                      </a14:backgroundRemoval>
                    </a14:imgEffect>
                  </a14:imgLayer>
                </a14:imgProps>
              </a:ext>
            </a:extLst>
          </a:blip>
          <a:srcRect l="35186" t="51159" r="35184" b="17865"/>
          <a:stretch/>
        </p:blipFill>
        <p:spPr>
          <a:xfrm>
            <a:off x="2353141" y="2941678"/>
            <a:ext cx="4601974" cy="5882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1.INTRODUCTION</a:t>
            </a:r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007680" y="1071098"/>
            <a:ext cx="390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bg1"/>
                </a:solidFill>
              </a:rPr>
              <a:t>Introduction</a:t>
            </a:r>
            <a:endParaRPr kumimoji="1" lang="ko-Kore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6EC63-9685-814C-9AA5-86CA1B231D94}"/>
              </a:ext>
            </a:extLst>
          </p:cNvPr>
          <p:cNvSpPr txBox="1"/>
          <p:nvPr/>
        </p:nvSpPr>
        <p:spPr>
          <a:xfrm>
            <a:off x="1828800" y="3045943"/>
            <a:ext cx="8000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/>
              <a:t>- </a:t>
            </a:r>
            <a:r>
              <a:rPr kumimoji="1" lang="ko-Kore-KR" altLang="en-US" sz="4000" b="1" dirty="0"/>
              <a:t>포기 하지 않는 한 실패란 없다 </a:t>
            </a:r>
            <a:r>
              <a:rPr kumimoji="1" lang="en-US" altLang="ko-Kore-KR" sz="4000" b="1" dirty="0"/>
              <a:t>!</a:t>
            </a:r>
            <a:endParaRPr kumimoji="1" lang="ko-Kore-KR" altLang="en-US" sz="40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36445E-2021-424B-AE53-EA44ADCA8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22" b="32222"/>
          <a:stretch/>
        </p:blipFill>
        <p:spPr>
          <a:xfrm>
            <a:off x="4013285" y="5143500"/>
            <a:ext cx="4321045" cy="3158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A557AC-98D4-A74D-936B-9D658A23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6957404"/>
            <a:ext cx="4038600" cy="300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AB912-61CF-EB44-AA13-07696F5834CC}"/>
              </a:ext>
            </a:extLst>
          </p:cNvPr>
          <p:cNvSpPr txBox="1"/>
          <p:nvPr/>
        </p:nvSpPr>
        <p:spPr>
          <a:xfrm>
            <a:off x="2148746" y="3926576"/>
            <a:ext cx="6271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u="sng" dirty="0">
                <a:solidFill>
                  <a:schemeClr val="accent6">
                    <a:lumMod val="75000"/>
                  </a:schemeClr>
                </a:solidFill>
              </a:rPr>
              <a:t>학부연구생으로 프로젝트를 포함하여 많은 활동들을 </a:t>
            </a:r>
            <a:endParaRPr kumimoji="1" lang="en-US" altLang="ko-Kore-KR" sz="2000" u="sng" dirty="0">
              <a:solidFill>
                <a:schemeClr val="accent6">
                  <a:lumMod val="75000"/>
                </a:schemeClr>
              </a:solidFill>
            </a:endParaRPr>
          </a:p>
          <a:p>
            <a:endParaRPr kumimoji="1" lang="en-US" altLang="ko-Kore-KR" sz="2000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ko-Kore-KR" altLang="en-US" sz="2000" u="sng" dirty="0">
                <a:solidFill>
                  <a:schemeClr val="accent6">
                    <a:lumMod val="75000"/>
                  </a:schemeClr>
                </a:solidFill>
              </a:rPr>
              <a:t>하며 포기 하지 않는 것의 중요성을 꺠달았습니다</a:t>
            </a:r>
            <a:r>
              <a:rPr kumimoji="1" lang="en-US" altLang="ko-Kore-KR" sz="2000" u="sng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kumimoji="1" lang="ko-Kore-KR" altLang="en-US" sz="20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2BF61D-04EC-6445-B424-45E5AF6A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388" y="2600093"/>
            <a:ext cx="7078623" cy="2342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D350B-D08C-5D4A-AE6E-8328914E8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873" y="5114151"/>
            <a:ext cx="7339629" cy="29718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4BFCFA-7EAD-C344-AD67-68365DA84347}"/>
              </a:ext>
            </a:extLst>
          </p:cNvPr>
          <p:cNvSpPr txBox="1"/>
          <p:nvPr/>
        </p:nvSpPr>
        <p:spPr>
          <a:xfrm>
            <a:off x="9509174" y="8867152"/>
            <a:ext cx="6657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년이라는 시간을 들인 프로젝트가 </a:t>
            </a:r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ATC </a:t>
            </a:r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학회에서 </a:t>
            </a:r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reject</a:t>
            </a:r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당했을 때는 힘들었지만  포기 하지 않고 더 개선 할 방안을 찾았습니다</a:t>
            </a:r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결국 이를 보안하여 </a:t>
            </a:r>
            <a:r>
              <a:rPr kumimoji="1" lang="en-US" altLang="ko-Kore-KR" dirty="0" err="1">
                <a:solidFill>
                  <a:schemeClr val="accent1">
                    <a:lumMod val="75000"/>
                  </a:schemeClr>
                </a:solidFill>
              </a:rPr>
              <a:t>Miidleware</a:t>
            </a:r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학회에서 </a:t>
            </a:r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accept</a:t>
            </a:r>
            <a:r>
              <a:rPr kumimoji="1" lang="ko-Kore-KR" altLang="en-US" dirty="0">
                <a:solidFill>
                  <a:schemeClr val="accent1">
                    <a:lumMod val="75000"/>
                  </a:schemeClr>
                </a:solidFill>
              </a:rPr>
              <a:t>를 받을 수 있었고 이를 통해  노력은 배신하지 않는 다는 </a:t>
            </a:r>
            <a:r>
              <a:rPr kumimoji="1" lang="ko-Kore-KR" altLang="en-US">
                <a:solidFill>
                  <a:schemeClr val="accent1">
                    <a:lumMod val="75000"/>
                  </a:schemeClr>
                </a:solidFill>
              </a:rPr>
              <a:t>것을 느꼈습니다</a:t>
            </a:r>
            <a:r>
              <a:rPr kumimoji="1" lang="en-US" altLang="ko-Kore-KR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1" lang="ko-Kore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83D0EB-CDA5-9246-9F22-C81A9AD012B6}"/>
              </a:ext>
            </a:extLst>
          </p:cNvPr>
          <p:cNvSpPr txBox="1"/>
          <p:nvPr/>
        </p:nvSpPr>
        <p:spPr>
          <a:xfrm>
            <a:off x="10873862" y="8156476"/>
            <a:ext cx="443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&lt;</a:t>
            </a:r>
            <a:r>
              <a:rPr kumimoji="1" lang="ko-Kore-KR" altLang="en-US" b="1" dirty="0"/>
              <a:t>위</a:t>
            </a:r>
            <a:r>
              <a:rPr kumimoji="1" lang="en-US" altLang="ko-Kore-KR" b="1" dirty="0"/>
              <a:t>: ATC</a:t>
            </a:r>
            <a:r>
              <a:rPr kumimoji="1" lang="ko-Kore-KR" altLang="en-US" b="1" dirty="0"/>
              <a:t>학회 </a:t>
            </a:r>
            <a:r>
              <a:rPr kumimoji="1" lang="en-US" altLang="ko-Kore-KR" b="1" dirty="0"/>
              <a:t>Reject message&gt;</a:t>
            </a:r>
          </a:p>
          <a:p>
            <a:r>
              <a:rPr kumimoji="1" lang="en-US" altLang="ko-Kore-KR" b="1" dirty="0"/>
              <a:t>&lt;</a:t>
            </a:r>
            <a:r>
              <a:rPr kumimoji="1" lang="ko-Kore-KR" altLang="en-US" b="1" dirty="0"/>
              <a:t>아래 </a:t>
            </a:r>
            <a:r>
              <a:rPr kumimoji="1" lang="en-US" altLang="ko-Kore-KR" b="1" dirty="0"/>
              <a:t>: Middleware</a:t>
            </a:r>
            <a:r>
              <a:rPr kumimoji="1" lang="ko-Kore-KR" altLang="en-US" b="1" dirty="0"/>
              <a:t>학회 </a:t>
            </a:r>
            <a:r>
              <a:rPr kumimoji="1" lang="en-US" altLang="ko-Kore-KR" b="1" dirty="0"/>
              <a:t>accept message&gt;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5385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541627" y="4199608"/>
            <a:ext cx="11181399" cy="1534825"/>
            <a:chOff x="3552158" y="3923507"/>
            <a:chExt cx="11181399" cy="15348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158" y="3923507"/>
              <a:ext cx="11181399" cy="1534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2971" y="6489758"/>
            <a:ext cx="11278711" cy="31641"/>
            <a:chOff x="3503502" y="6213657"/>
            <a:chExt cx="11278711" cy="31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502" y="6213657"/>
              <a:ext cx="11278711" cy="3164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7C7BD6-982A-7542-8F04-53C76B55E9AE}"/>
              </a:ext>
            </a:extLst>
          </p:cNvPr>
          <p:cNvSpPr txBox="1"/>
          <p:nvPr/>
        </p:nvSpPr>
        <p:spPr>
          <a:xfrm>
            <a:off x="6934200" y="4305300"/>
            <a:ext cx="769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연구 내용</a:t>
            </a:r>
            <a:endParaRPr kumimoji="1" lang="ko-Kore-KR" altLang="en-US" sz="8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CA60-B474-684F-BDB6-05765BAC00E1}"/>
              </a:ext>
            </a:extLst>
          </p:cNvPr>
          <p:cNvSpPr txBox="1"/>
          <p:nvPr/>
        </p:nvSpPr>
        <p:spPr>
          <a:xfrm>
            <a:off x="685800" y="536573"/>
            <a:ext cx="131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 A R T. 2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67753-77FD-914F-ABA5-BCAC50B1A327}"/>
              </a:ext>
            </a:extLst>
          </p:cNvPr>
          <p:cNvSpPr txBox="1"/>
          <p:nvPr/>
        </p:nvSpPr>
        <p:spPr>
          <a:xfrm>
            <a:off x="7620000" y="324175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/>
              <a:t>RESEARCH</a:t>
            </a:r>
            <a:endParaRPr kumimoji="1"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9573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ED243F-45D8-434A-9818-278E6BC2B272}"/>
              </a:ext>
            </a:extLst>
          </p:cNvPr>
          <p:cNvGrpSpPr/>
          <p:nvPr/>
        </p:nvGrpSpPr>
        <p:grpSpPr>
          <a:xfrm>
            <a:off x="228600" y="531000"/>
            <a:ext cx="18059400" cy="9796500"/>
            <a:chOff x="228600" y="531000"/>
            <a:chExt cx="18059400" cy="9796500"/>
          </a:xfrm>
        </p:grpSpPr>
        <p:sp>
          <p:nvSpPr>
            <p:cNvPr id="29" name="양쪽 모서리가 둥근 사각형 28">
              <a:extLst>
                <a:ext uri="{FF2B5EF4-FFF2-40B4-BE49-F238E27FC236}">
                  <a16:creationId xmlns:a16="http://schemas.microsoft.com/office/drawing/2014/main" id="{75F0112F-8691-0E4B-98B7-C9563021A5D5}"/>
                </a:ext>
              </a:extLst>
            </p:cNvPr>
            <p:cNvSpPr/>
            <p:nvPr/>
          </p:nvSpPr>
          <p:spPr>
            <a:xfrm>
              <a:off x="228600" y="531000"/>
              <a:ext cx="17221200" cy="9756000"/>
            </a:xfrm>
            <a:prstGeom prst="round2SameRect">
              <a:avLst>
                <a:gd name="adj1" fmla="val 6068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7" name="양쪽 모서리가 둥근 사각형 26">
              <a:extLst>
                <a:ext uri="{FF2B5EF4-FFF2-40B4-BE49-F238E27FC236}">
                  <a16:creationId xmlns:a16="http://schemas.microsoft.com/office/drawing/2014/main" id="{418000DF-E415-9F4A-BDBF-8E62EF17B140}"/>
                </a:ext>
              </a:extLst>
            </p:cNvPr>
            <p:cNvSpPr/>
            <p:nvPr/>
          </p:nvSpPr>
          <p:spPr>
            <a:xfrm>
              <a:off x="381000" y="571500"/>
              <a:ext cx="16840200" cy="97155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5E088C9A-10BF-584F-910B-A6E67C036636}"/>
                </a:ext>
              </a:extLst>
            </p:cNvPr>
            <p:cNvSpPr/>
            <p:nvPr/>
          </p:nvSpPr>
          <p:spPr>
            <a:xfrm>
              <a:off x="762001" y="571500"/>
              <a:ext cx="16078199" cy="9756000"/>
            </a:xfrm>
            <a:prstGeom prst="round2SameRect">
              <a:avLst>
                <a:gd name="adj1" fmla="val 6068"/>
                <a:gd name="adj2" fmla="val 0"/>
              </a:avLst>
            </a:prstGeom>
            <a:pattFill prst="lt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FB958B0-2546-EA49-A903-94313BEB4DA0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1" y="952500"/>
              <a:ext cx="0" cy="8822080"/>
            </a:xfrm>
            <a:prstGeom prst="line">
              <a:avLst/>
            </a:prstGeom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081BC0-06DB-5343-9F6A-F3842E0B254B}"/>
                </a:ext>
              </a:extLst>
            </p:cNvPr>
            <p:cNvGrpSpPr/>
            <p:nvPr/>
          </p:nvGrpSpPr>
          <p:grpSpPr>
            <a:xfrm>
              <a:off x="13982696" y="952500"/>
              <a:ext cx="4305304" cy="1165625"/>
              <a:chOff x="13982698" y="952499"/>
              <a:chExt cx="4305304" cy="11656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72464C5-2959-084E-92A3-BEC0C08735BC}"/>
                  </a:ext>
                </a:extLst>
              </p:cNvPr>
              <p:cNvGrpSpPr/>
              <p:nvPr/>
            </p:nvGrpSpPr>
            <p:grpSpPr>
              <a:xfrm rot="16200000">
                <a:off x="17318044" y="1148165"/>
                <a:ext cx="1165623" cy="774293"/>
                <a:chOff x="2286001" y="2552698"/>
                <a:chExt cx="838199" cy="457203"/>
              </a:xfrm>
            </p:grpSpPr>
            <p:sp>
              <p:nvSpPr>
                <p:cNvPr id="5" name="직각 삼각형[R] 4">
                  <a:extLst>
                    <a:ext uri="{FF2B5EF4-FFF2-40B4-BE49-F238E27FC236}">
                      <a16:creationId xmlns:a16="http://schemas.microsoft.com/office/drawing/2014/main" id="{4D5648A0-F416-424B-98F2-E359442398B8}"/>
                    </a:ext>
                  </a:extLst>
                </p:cNvPr>
                <p:cNvSpPr/>
                <p:nvPr/>
              </p:nvSpPr>
              <p:spPr>
                <a:xfrm rot="5400000">
                  <a:off x="2286000" y="2552699"/>
                  <a:ext cx="457201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9" name="직각 삼각형[R] 18">
                  <a:extLst>
                    <a:ext uri="{FF2B5EF4-FFF2-40B4-BE49-F238E27FC236}">
                      <a16:creationId xmlns:a16="http://schemas.microsoft.com/office/drawing/2014/main" id="{9E9E51A3-2CF6-7E42-8E56-52CA5FAC160C}"/>
                    </a:ext>
                  </a:extLst>
                </p:cNvPr>
                <p:cNvSpPr/>
                <p:nvPr/>
              </p:nvSpPr>
              <p:spPr>
                <a:xfrm rot="10800000">
                  <a:off x="2669241" y="2552701"/>
                  <a:ext cx="454959" cy="457200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46" name="양쪽 모서리가 둥근 사각형 45">
                <a:extLst>
                  <a:ext uri="{FF2B5EF4-FFF2-40B4-BE49-F238E27FC236}">
                    <a16:creationId xmlns:a16="http://schemas.microsoft.com/office/drawing/2014/main" id="{C637C080-CCCF-1240-83A6-1BDE6D043BE6}"/>
                  </a:ext>
                </a:extLst>
              </p:cNvPr>
              <p:cNvSpPr/>
              <p:nvPr/>
            </p:nvSpPr>
            <p:spPr>
              <a:xfrm rot="5400000">
                <a:off x="15169400" y="-234203"/>
                <a:ext cx="1165625" cy="3539029"/>
              </a:xfrm>
              <a:prstGeom prst="round2SameRect">
                <a:avLst>
                  <a:gd name="adj1" fmla="val 0"/>
                  <a:gd name="adj2" fmla="val 14662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6D0A9C-F9FC-A848-B24B-FA0AC7525D94}"/>
              </a:ext>
            </a:extLst>
          </p:cNvPr>
          <p:cNvSpPr txBox="1"/>
          <p:nvPr/>
        </p:nvSpPr>
        <p:spPr>
          <a:xfrm>
            <a:off x="1196274" y="1347057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</a:t>
            </a:r>
            <a:r>
              <a:rPr kumimoji="1" lang="en-US" altLang="ko-Kore-KR" sz="9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RESEARCH</a:t>
            </a:r>
            <a:endParaRPr kumimoji="1" lang="ko-Kore-KR" altLang="en-US" sz="9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79218-59EB-5C4F-BC98-E89BF99904A4}"/>
              </a:ext>
            </a:extLst>
          </p:cNvPr>
          <p:cNvSpPr txBox="1"/>
          <p:nvPr/>
        </p:nvSpPr>
        <p:spPr>
          <a:xfrm>
            <a:off x="1752598" y="4880933"/>
            <a:ext cx="64389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 err="1"/>
              <a:t>JellyFishDB</a:t>
            </a:r>
            <a:r>
              <a:rPr kumimoji="1" lang="ko-KR" altLang="en-US" sz="2400" b="1" dirty="0"/>
              <a:t> 개발</a:t>
            </a: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b="1" dirty="0" err="1"/>
              <a:t>Skiplist</a:t>
            </a:r>
            <a:r>
              <a:rPr kumimoji="1" lang="en-US" altLang="ko-Kore-KR" sz="2400" b="1" dirty="0"/>
              <a:t> </a:t>
            </a:r>
            <a:r>
              <a:rPr kumimoji="1" lang="ko-KR" altLang="en-US" sz="2400" b="1" dirty="0"/>
              <a:t>시뮬레이터 제작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 err="1"/>
              <a:t>RocksDB</a:t>
            </a:r>
            <a:r>
              <a:rPr kumimoji="1" lang="ko-KR" altLang="en-US" sz="2400" b="1" dirty="0"/>
              <a:t>  쓰기 횟수 최적화</a:t>
            </a: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NVM Based Redis</a:t>
            </a:r>
          </a:p>
          <a:p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b="1" dirty="0" err="1"/>
              <a:t>Ceph</a:t>
            </a:r>
            <a:r>
              <a:rPr kumimoji="1" lang="ko-KR" altLang="en-US" sz="2400" b="1" dirty="0"/>
              <a:t>에서의 </a:t>
            </a:r>
            <a:r>
              <a:rPr kumimoji="1" lang="en-US" altLang="ko-KR" sz="2400" b="1" dirty="0"/>
              <a:t>KVS</a:t>
            </a:r>
            <a:r>
              <a:rPr kumimoji="1" lang="ko-KR" altLang="en-US" sz="2400" b="1" dirty="0"/>
              <a:t> 워크로드 분석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ko-Kore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6A200-CE96-5C41-B6EF-D67BC5C173C5}"/>
              </a:ext>
            </a:extLst>
          </p:cNvPr>
          <p:cNvSpPr txBox="1"/>
          <p:nvPr/>
        </p:nvSpPr>
        <p:spPr>
          <a:xfrm>
            <a:off x="9834031" y="4852982"/>
            <a:ext cx="64854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멀티 </a:t>
            </a:r>
            <a:r>
              <a:rPr kumimoji="1" lang="ko-KR" altLang="en-US" sz="2400" b="1" dirty="0" err="1"/>
              <a:t>쓰레드</a:t>
            </a:r>
            <a:r>
              <a:rPr kumimoji="1" lang="ko-KR" altLang="en-US" sz="2400" b="1" dirty="0"/>
              <a:t> 환경에서의 </a:t>
            </a:r>
            <a:r>
              <a:rPr kumimoji="1" lang="en-US" altLang="ko-KR" sz="2400" b="1" dirty="0"/>
              <a:t>concurrency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 err="1"/>
              <a:t>비휘발성</a:t>
            </a:r>
            <a:r>
              <a:rPr kumimoji="1" lang="ko-KR" altLang="en-US" sz="2400" b="1" dirty="0"/>
              <a:t> 메모리를 활용한 시스템 고안</a:t>
            </a: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차세대 응용</a:t>
            </a:r>
            <a:r>
              <a:rPr kumimoji="1" lang="en-US" altLang="ko-KR" sz="2400" b="1" dirty="0"/>
              <a:t>(AI, Blockchain)</a:t>
            </a:r>
            <a:r>
              <a:rPr kumimoji="1" lang="ko-KR" altLang="en-US" sz="2400" b="1" dirty="0"/>
              <a:t>을 위한 시스템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ko-Kore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0CC8-A322-6C49-A8AC-3BEDD493C101}"/>
              </a:ext>
            </a:extLst>
          </p:cNvPr>
          <p:cNvSpPr txBox="1"/>
          <p:nvPr/>
        </p:nvSpPr>
        <p:spPr>
          <a:xfrm>
            <a:off x="14380610" y="1020665"/>
            <a:ext cx="2992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kumimoji="1" lang="ko-Kore-KR" altLang="en-US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352BA6B-B5B2-4D4C-A744-C046B2DFB389}"/>
              </a:ext>
            </a:extLst>
          </p:cNvPr>
          <p:cNvSpPr/>
          <p:nvPr/>
        </p:nvSpPr>
        <p:spPr>
          <a:xfrm>
            <a:off x="1752598" y="3609834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/>
              <a:t>NoSQL </a:t>
            </a:r>
            <a:r>
              <a:rPr kumimoji="1" lang="en-US" altLang="ko-Kore-KR" sz="3200" b="1" dirty="0" err="1"/>
              <a:t>DataBase</a:t>
            </a:r>
            <a:endParaRPr kumimoji="1" lang="ko-Kore-KR" altLang="en-US" sz="3200" b="1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DEDF9BE-980B-F841-87C1-67F4D225FFF8}"/>
              </a:ext>
            </a:extLst>
          </p:cNvPr>
          <p:cNvSpPr/>
          <p:nvPr/>
        </p:nvSpPr>
        <p:spPr>
          <a:xfrm>
            <a:off x="10138831" y="3581883"/>
            <a:ext cx="3285067" cy="8618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/>
              <a:t>System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6529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1762</Words>
  <Application>Microsoft Macintosh PowerPoint</Application>
  <PresentationFormat>사용자 지정</PresentationFormat>
  <Paragraphs>423</Paragraphs>
  <Slides>36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?? ??</vt:lpstr>
      <vt:lpstr>나눔바른고딕 UltraLight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김이주</cp:lastModifiedBy>
  <cp:revision>145</cp:revision>
  <dcterms:created xsi:type="dcterms:W3CDTF">2020-08-20T20:03:04Z</dcterms:created>
  <dcterms:modified xsi:type="dcterms:W3CDTF">2020-08-24T03:40:56Z</dcterms:modified>
</cp:coreProperties>
</file>